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41" r:id="rId2"/>
    <p:sldId id="503" r:id="rId3"/>
    <p:sldId id="370" r:id="rId4"/>
    <p:sldId id="330" r:id="rId5"/>
    <p:sldId id="331" r:id="rId6"/>
    <p:sldId id="332" r:id="rId7"/>
    <p:sldId id="333" r:id="rId8"/>
    <p:sldId id="334" r:id="rId9"/>
    <p:sldId id="371" r:id="rId10"/>
    <p:sldId id="504" r:id="rId11"/>
    <p:sldId id="475" r:id="rId12"/>
    <p:sldId id="373" r:id="rId13"/>
    <p:sldId id="374" r:id="rId14"/>
    <p:sldId id="379" r:id="rId15"/>
    <p:sldId id="413" r:id="rId16"/>
    <p:sldId id="390" r:id="rId17"/>
    <p:sldId id="415" r:id="rId18"/>
    <p:sldId id="417" r:id="rId19"/>
    <p:sldId id="517" r:id="rId20"/>
    <p:sldId id="518" r:id="rId21"/>
    <p:sldId id="422" r:id="rId22"/>
    <p:sldId id="444" r:id="rId23"/>
    <p:sldId id="423" r:id="rId24"/>
    <p:sldId id="424" r:id="rId25"/>
    <p:sldId id="425" r:id="rId26"/>
    <p:sldId id="482" r:id="rId27"/>
    <p:sldId id="483" r:id="rId28"/>
    <p:sldId id="490" r:id="rId29"/>
    <p:sldId id="51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8C012461-07C5-4B46-AC0E-65E004384B03}">
          <p14:sldIdLst>
            <p14:sldId id="441"/>
            <p14:sldId id="503"/>
            <p14:sldId id="370"/>
            <p14:sldId id="330"/>
            <p14:sldId id="331"/>
            <p14:sldId id="332"/>
            <p14:sldId id="333"/>
            <p14:sldId id="334"/>
            <p14:sldId id="371"/>
            <p14:sldId id="504"/>
            <p14:sldId id="475"/>
            <p14:sldId id="373"/>
            <p14:sldId id="374"/>
            <p14:sldId id="379"/>
            <p14:sldId id="413"/>
            <p14:sldId id="390"/>
            <p14:sldId id="415"/>
            <p14:sldId id="417"/>
            <p14:sldId id="517"/>
            <p14:sldId id="518"/>
            <p14:sldId id="422"/>
            <p14:sldId id="444"/>
            <p14:sldId id="423"/>
            <p14:sldId id="424"/>
            <p14:sldId id="425"/>
            <p14:sldId id="482"/>
            <p14:sldId id="483"/>
            <p14:sldId id="490"/>
            <p14:sldId id="510"/>
          </p14:sldIdLst>
        </p14:section>
        <p14:section name="Untitled Section" id="{D61020BC-7F49-4139-9574-2BC80E6729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F26"/>
    <a:srgbClr val="00A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0273" autoAdjust="0"/>
    <p:restoredTop sz="90169" autoAdjust="0"/>
  </p:normalViewPr>
  <p:slideViewPr>
    <p:cSldViewPr>
      <p:cViewPr varScale="1">
        <p:scale>
          <a:sx n="66" d="100"/>
          <a:sy n="66" d="100"/>
        </p:scale>
        <p:origin x="1908"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454B8D6-645D-40E4-BEAF-B4A82A5FCE2C}" type="datetimeFigureOut">
              <a:rPr lang="en-US"/>
              <a:pPr>
                <a:defRPr/>
              </a:pPr>
              <a:t>8/3/2018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23E2D4-AD92-491E-A408-233C700FA5C1}" type="slidenum">
              <a:rPr lang="en-US"/>
              <a:pPr>
                <a:defRPr/>
              </a:pPr>
              <a:t>‹#›</a:t>
            </a:fld>
            <a:endParaRPr lang="en-US" dirty="0"/>
          </a:p>
        </p:txBody>
      </p:sp>
    </p:spTree>
    <p:extLst>
      <p:ext uri="{BB962C8B-B14F-4D97-AF65-F5344CB8AC3E}">
        <p14:creationId xmlns:p14="http://schemas.microsoft.com/office/powerpoint/2010/main" val="257057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1</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1</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spcBef>
                <a:spcPct val="0"/>
              </a:spcBef>
              <a:buFontTx/>
              <a:buChar char="•"/>
            </a:pPr>
            <a:endParaRPr lang="en-US" dirty="0"/>
          </a:p>
        </p:txBody>
      </p:sp>
    </p:spTree>
    <p:extLst>
      <p:ext uri="{BB962C8B-B14F-4D97-AF65-F5344CB8AC3E}">
        <p14:creationId xmlns:p14="http://schemas.microsoft.com/office/powerpoint/2010/main" val="33584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a:noFill/>
        </p:spPr>
        <p:txBody>
          <a:bodyPr/>
          <a:lstStyle/>
          <a:p>
            <a:pPr eaLnBrk="1" hangingPunct="1">
              <a:spcBef>
                <a:spcPct val="0"/>
              </a:spcBef>
            </a:pPr>
            <a:endParaRPr lang="en-US" dirty="0"/>
          </a:p>
        </p:txBody>
      </p:sp>
      <p:sp>
        <p:nvSpPr>
          <p:cNvPr id="35844"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AB0CAD02-E529-4B67-AEE0-D0705820B809}" type="slidenum">
              <a:rPr lang="en-US" sz="1200">
                <a:latin typeface="Calibri" pitchFamily="34" charset="0"/>
              </a:rPr>
              <a:pPr algn="r" defTabSz="914437"/>
              <a:t>14</a:t>
            </a:fld>
            <a:endParaRPr lang="en-US" sz="1200">
              <a:latin typeface="Calibri" pitchFamily="34" charset="0"/>
            </a:endParaRPr>
          </a:p>
        </p:txBody>
      </p:sp>
    </p:spTree>
    <p:extLst>
      <p:ext uri="{BB962C8B-B14F-4D97-AF65-F5344CB8AC3E}">
        <p14:creationId xmlns:p14="http://schemas.microsoft.com/office/powerpoint/2010/main" val="271330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a:noFill/>
        </p:spPr>
        <p:txBody>
          <a:bodyPr/>
          <a:lstStyle/>
          <a:p>
            <a:endParaRPr lang="en-US" dirty="0"/>
          </a:p>
        </p:txBody>
      </p:sp>
      <p:sp>
        <p:nvSpPr>
          <p:cNvPr id="25603"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7F72B058-BB17-4AF5-9E49-78225FE3840C}" type="slidenum">
              <a:rPr lang="en-US" sz="1200">
                <a:latin typeface="Calibri" pitchFamily="34" charset="0"/>
              </a:rPr>
              <a:pPr algn="r" defTabSz="914437"/>
              <a:t>15</a:t>
            </a:fld>
            <a:endParaRPr lang="en-US" sz="1200">
              <a:latin typeface="Calibri" pitchFamily="34" charset="0"/>
            </a:endParaRPr>
          </a:p>
        </p:txBody>
      </p:sp>
    </p:spTree>
    <p:extLst>
      <p:ext uri="{BB962C8B-B14F-4D97-AF65-F5344CB8AC3E}">
        <p14:creationId xmlns:p14="http://schemas.microsoft.com/office/powerpoint/2010/main" val="222345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a:noFill/>
        </p:spPr>
        <p:txBody>
          <a:bodyPr/>
          <a:lstStyle/>
          <a:p>
            <a:endParaRPr lang="en-US" dirty="0"/>
          </a:p>
        </p:txBody>
      </p:sp>
      <p:sp>
        <p:nvSpPr>
          <p:cNvPr id="25603"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7F72B058-BB17-4AF5-9E49-78225FE3840C}" type="slidenum">
              <a:rPr lang="en-US" sz="1200">
                <a:latin typeface="Calibri" pitchFamily="34" charset="0"/>
              </a:rPr>
              <a:pPr algn="r" defTabSz="914437"/>
              <a:t>16</a:t>
            </a:fld>
            <a:endParaRPr lang="en-US" sz="1200">
              <a:latin typeface="Calibri" pitchFamily="34" charset="0"/>
            </a:endParaRPr>
          </a:p>
        </p:txBody>
      </p:sp>
    </p:spTree>
    <p:extLst>
      <p:ext uri="{BB962C8B-B14F-4D97-AF65-F5344CB8AC3E}">
        <p14:creationId xmlns:p14="http://schemas.microsoft.com/office/powerpoint/2010/main" val="137479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17</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17</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Lee-Ann:</a:t>
            </a:r>
            <a:endParaRPr lang="en-US" baseline="0" dirty="0"/>
          </a:p>
          <a:p>
            <a:r>
              <a:rPr lang="en-US" u="sng" dirty="0"/>
              <a:t>Underline</a:t>
            </a:r>
            <a:r>
              <a:rPr lang="en-US" dirty="0"/>
              <a:t> the nouns</a:t>
            </a:r>
          </a:p>
          <a:p>
            <a:r>
              <a:rPr lang="en-US" dirty="0"/>
              <a:t>Circle  the verbs</a:t>
            </a:r>
          </a:p>
          <a:p>
            <a:r>
              <a:rPr lang="en-US" dirty="0"/>
              <a:t>Discuss:</a:t>
            </a:r>
          </a:p>
          <a:p>
            <a:pPr lvl="1"/>
            <a:r>
              <a:rPr lang="en-US" dirty="0"/>
              <a:t>What is the “heart” of the principle?</a:t>
            </a:r>
          </a:p>
          <a:p>
            <a:pPr lvl="1"/>
            <a:r>
              <a:rPr lang="en-US" dirty="0"/>
              <a:t>2-3 skills that a teacher leader would need to be aware of in order to navigate the principle?</a:t>
            </a:r>
          </a:p>
          <a:p>
            <a:pPr lvl="1"/>
            <a:r>
              <a:rPr lang="en-US" dirty="0"/>
              <a:t>What roles do you see for teacher leaders in regard to this domain?</a:t>
            </a:r>
          </a:p>
          <a:p>
            <a:pPr marL="0" indent="0" eaLnBrk="1" hangingPunct="1">
              <a:spcBef>
                <a:spcPct val="0"/>
              </a:spcBef>
              <a:buFontTx/>
              <a:buNone/>
            </a:pPr>
            <a:endParaRPr lang="en-US" dirty="0"/>
          </a:p>
        </p:txBody>
      </p:sp>
    </p:spTree>
    <p:extLst>
      <p:ext uri="{BB962C8B-B14F-4D97-AF65-F5344CB8AC3E}">
        <p14:creationId xmlns:p14="http://schemas.microsoft.com/office/powerpoint/2010/main" val="210647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18</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18</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Lee-Ann:</a:t>
            </a:r>
            <a:endParaRPr lang="en-US" baseline="0" dirty="0"/>
          </a:p>
          <a:p>
            <a:r>
              <a:rPr lang="en-US" u="sng" dirty="0"/>
              <a:t>Underline</a:t>
            </a:r>
            <a:r>
              <a:rPr lang="en-US" dirty="0"/>
              <a:t> the nouns</a:t>
            </a:r>
          </a:p>
          <a:p>
            <a:r>
              <a:rPr lang="en-US" dirty="0"/>
              <a:t>Circle  the verbs</a:t>
            </a:r>
          </a:p>
          <a:p>
            <a:r>
              <a:rPr lang="en-US" dirty="0"/>
              <a:t>Discuss:</a:t>
            </a:r>
          </a:p>
          <a:p>
            <a:pPr lvl="1"/>
            <a:r>
              <a:rPr lang="en-US" dirty="0"/>
              <a:t>What is the “heart” of the principle?</a:t>
            </a:r>
          </a:p>
          <a:p>
            <a:pPr lvl="1"/>
            <a:r>
              <a:rPr lang="en-US" dirty="0"/>
              <a:t>2-3 skills that a teacher leader would need to be aware of in order to navigate the principle?</a:t>
            </a:r>
          </a:p>
          <a:p>
            <a:pPr lvl="1"/>
            <a:r>
              <a:rPr lang="en-US" dirty="0"/>
              <a:t>What roles do you see for teacher leaders in regard to this domain?</a:t>
            </a:r>
          </a:p>
          <a:p>
            <a:pPr marL="0" indent="0" eaLnBrk="1" hangingPunct="1">
              <a:spcBef>
                <a:spcPct val="0"/>
              </a:spcBef>
              <a:buFontTx/>
              <a:buNone/>
            </a:pPr>
            <a:endParaRPr lang="en-US" dirty="0"/>
          </a:p>
        </p:txBody>
      </p:sp>
    </p:spTree>
    <p:extLst>
      <p:ext uri="{BB962C8B-B14F-4D97-AF65-F5344CB8AC3E}">
        <p14:creationId xmlns:p14="http://schemas.microsoft.com/office/powerpoint/2010/main" val="191822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19</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19</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Lee-Ann:</a:t>
            </a:r>
            <a:endParaRPr lang="en-US" baseline="0" dirty="0"/>
          </a:p>
          <a:p>
            <a:r>
              <a:rPr lang="en-US" u="sng" dirty="0"/>
              <a:t>Underline</a:t>
            </a:r>
            <a:r>
              <a:rPr lang="en-US" dirty="0"/>
              <a:t> the nouns</a:t>
            </a:r>
          </a:p>
          <a:p>
            <a:r>
              <a:rPr lang="en-US" dirty="0"/>
              <a:t>Circle  the verbs</a:t>
            </a:r>
          </a:p>
          <a:p>
            <a:r>
              <a:rPr lang="en-US" dirty="0"/>
              <a:t>Discuss:</a:t>
            </a:r>
          </a:p>
          <a:p>
            <a:pPr lvl="1"/>
            <a:r>
              <a:rPr lang="en-US" dirty="0"/>
              <a:t>What is the “heart” of the principle?</a:t>
            </a:r>
          </a:p>
          <a:p>
            <a:pPr lvl="1"/>
            <a:r>
              <a:rPr lang="en-US" dirty="0"/>
              <a:t>2-3 skills that a teacher leader would need to be aware of in order to navigate the principle?</a:t>
            </a:r>
          </a:p>
          <a:p>
            <a:pPr lvl="1"/>
            <a:r>
              <a:rPr lang="en-US" dirty="0"/>
              <a:t>What roles do you see for teacher leaders in regard to this domain?</a:t>
            </a:r>
          </a:p>
          <a:p>
            <a:pPr marL="0" indent="0" eaLnBrk="1" hangingPunct="1">
              <a:spcBef>
                <a:spcPct val="0"/>
              </a:spcBef>
              <a:buFontTx/>
              <a:buNone/>
            </a:pPr>
            <a:endParaRPr lang="en-US" dirty="0"/>
          </a:p>
        </p:txBody>
      </p:sp>
    </p:spTree>
    <p:extLst>
      <p:ext uri="{BB962C8B-B14F-4D97-AF65-F5344CB8AC3E}">
        <p14:creationId xmlns:p14="http://schemas.microsoft.com/office/powerpoint/2010/main" val="915009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20</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20</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spcBef>
                <a:spcPct val="0"/>
              </a:spcBef>
              <a:buFontTx/>
              <a:buChar char="•"/>
            </a:pPr>
            <a:endParaRPr lang="en-US" dirty="0"/>
          </a:p>
        </p:txBody>
      </p:sp>
    </p:spTree>
    <p:extLst>
      <p:ext uri="{BB962C8B-B14F-4D97-AF65-F5344CB8AC3E}">
        <p14:creationId xmlns:p14="http://schemas.microsoft.com/office/powerpoint/2010/main" val="27044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21</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21</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Tree>
    <p:extLst>
      <p:ext uri="{BB962C8B-B14F-4D97-AF65-F5344CB8AC3E}">
        <p14:creationId xmlns:p14="http://schemas.microsoft.com/office/powerpoint/2010/main" val="200957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22</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22</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Tree>
    <p:extLst>
      <p:ext uri="{BB962C8B-B14F-4D97-AF65-F5344CB8AC3E}">
        <p14:creationId xmlns:p14="http://schemas.microsoft.com/office/powerpoint/2010/main" val="200957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23</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23</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Tree>
    <p:extLst>
      <p:ext uri="{BB962C8B-B14F-4D97-AF65-F5344CB8AC3E}">
        <p14:creationId xmlns:p14="http://schemas.microsoft.com/office/powerpoint/2010/main" val="28210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2</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2</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Tree>
    <p:extLst>
      <p:ext uri="{BB962C8B-B14F-4D97-AF65-F5344CB8AC3E}">
        <p14:creationId xmlns:p14="http://schemas.microsoft.com/office/powerpoint/2010/main" val="200957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24</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24</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Tree>
    <p:extLst>
      <p:ext uri="{BB962C8B-B14F-4D97-AF65-F5344CB8AC3E}">
        <p14:creationId xmlns:p14="http://schemas.microsoft.com/office/powerpoint/2010/main" val="2182328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25</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25</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Tree>
    <p:extLst>
      <p:ext uri="{BB962C8B-B14F-4D97-AF65-F5344CB8AC3E}">
        <p14:creationId xmlns:p14="http://schemas.microsoft.com/office/powerpoint/2010/main" val="1868779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27</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27</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Tree>
    <p:extLst>
      <p:ext uri="{BB962C8B-B14F-4D97-AF65-F5344CB8AC3E}">
        <p14:creationId xmlns:p14="http://schemas.microsoft.com/office/powerpoint/2010/main" val="254510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3</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3</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spcBef>
                <a:spcPct val="0"/>
              </a:spcBef>
              <a:buFontTx/>
              <a:buChar char="•"/>
            </a:pPr>
            <a:endParaRPr lang="en-US"/>
          </a:p>
        </p:txBody>
      </p:sp>
    </p:spTree>
    <p:extLst>
      <p:ext uri="{BB962C8B-B14F-4D97-AF65-F5344CB8AC3E}">
        <p14:creationId xmlns:p14="http://schemas.microsoft.com/office/powerpoint/2010/main" val="392112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23E2D4-AD92-491E-A408-233C700FA5C1}" type="slidenum">
              <a:rPr lang="en-US"/>
              <a:pPr>
                <a:defRPr/>
              </a:pPr>
              <a:t>4</a:t>
            </a:fld>
            <a:endParaRPr lang="en-US" dirty="0"/>
          </a:p>
        </p:txBody>
      </p:sp>
    </p:spTree>
    <p:extLst>
      <p:ext uri="{BB962C8B-B14F-4D97-AF65-F5344CB8AC3E}">
        <p14:creationId xmlns:p14="http://schemas.microsoft.com/office/powerpoint/2010/main" val="244814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23E2D4-AD92-491E-A408-233C700FA5C1}" type="slidenum">
              <a:rPr lang="en-US"/>
              <a:pPr>
                <a:defRPr/>
              </a:pPr>
              <a:t>5</a:t>
            </a:fld>
            <a:endParaRPr lang="en-US" dirty="0"/>
          </a:p>
        </p:txBody>
      </p:sp>
    </p:spTree>
    <p:extLst>
      <p:ext uri="{BB962C8B-B14F-4D97-AF65-F5344CB8AC3E}">
        <p14:creationId xmlns:p14="http://schemas.microsoft.com/office/powerpoint/2010/main" val="221601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23E2D4-AD92-491E-A408-233C700FA5C1}" type="slidenum">
              <a:rPr lang="en-US"/>
              <a:pPr>
                <a:defRPr/>
              </a:pPr>
              <a:t>6</a:t>
            </a:fld>
            <a:endParaRPr lang="en-US" dirty="0"/>
          </a:p>
        </p:txBody>
      </p:sp>
    </p:spTree>
    <p:extLst>
      <p:ext uri="{BB962C8B-B14F-4D97-AF65-F5344CB8AC3E}">
        <p14:creationId xmlns:p14="http://schemas.microsoft.com/office/powerpoint/2010/main" val="75691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23E2D4-AD92-491E-A408-233C700FA5C1}" type="slidenum">
              <a:rPr lang="en-US" smtClean="0"/>
              <a:pPr>
                <a:defRPr/>
              </a:pPr>
              <a:t>10</a:t>
            </a:fld>
            <a:endParaRPr lang="en-US" dirty="0"/>
          </a:p>
        </p:txBody>
      </p:sp>
    </p:spTree>
    <p:extLst>
      <p:ext uri="{BB962C8B-B14F-4D97-AF65-F5344CB8AC3E}">
        <p14:creationId xmlns:p14="http://schemas.microsoft.com/office/powerpoint/2010/main" val="121041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304E5-816F-472A-AA7D-78661763701C}" type="slidenum">
              <a:rPr lang="en-US">
                <a:cs typeface="Arial" charset="0"/>
              </a:rPr>
              <a:pPr fontAlgn="base">
                <a:spcBef>
                  <a:spcPct val="0"/>
                </a:spcBef>
                <a:spcAft>
                  <a:spcPct val="0"/>
                </a:spcAft>
                <a:defRPr/>
              </a:pPr>
              <a:t>12</a:t>
            </a:fld>
            <a:endParaRPr lang="en-US">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BBE83B1-0D8A-47C6-9938-972A4AFC31F8}" type="slidenum">
              <a:rPr lang="en-US" sz="1200">
                <a:latin typeface="Calibri" pitchFamily="34" charset="0"/>
              </a:rPr>
              <a:pPr algn="r"/>
              <a:t>12</a:t>
            </a:fld>
            <a:endParaRPr lang="en-US" sz="12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spcBef>
                <a:spcPct val="0"/>
              </a:spcBef>
              <a:buFontTx/>
              <a:buChar char="•"/>
            </a:pPr>
            <a:endParaRPr lang="en-US"/>
          </a:p>
        </p:txBody>
      </p:sp>
    </p:spTree>
    <p:extLst>
      <p:ext uri="{BB962C8B-B14F-4D97-AF65-F5344CB8AC3E}">
        <p14:creationId xmlns:p14="http://schemas.microsoft.com/office/powerpoint/2010/main" val="416744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a:noFill/>
        </p:spPr>
        <p:txBody>
          <a:bodyPr/>
          <a:lstStyle/>
          <a:p>
            <a:pPr eaLnBrk="1" hangingPunct="1">
              <a:spcBef>
                <a:spcPct val="0"/>
              </a:spcBef>
            </a:pPr>
            <a:endParaRPr lang="en-US" dirty="0"/>
          </a:p>
        </p:txBody>
      </p:sp>
      <p:sp>
        <p:nvSpPr>
          <p:cNvPr id="21507"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419F5AB3-7B41-4ED4-A5BC-BD24DFE5C346}" type="slidenum">
              <a:rPr lang="en-US" sz="1200">
                <a:latin typeface="Calibri" pitchFamily="34" charset="0"/>
              </a:rPr>
              <a:pPr algn="r" defTabSz="914437"/>
              <a:t>13</a:t>
            </a:fld>
            <a:endParaRPr lang="en-US" sz="1200">
              <a:latin typeface="Calibri" pitchFamily="34" charset="0"/>
            </a:endParaRPr>
          </a:p>
        </p:txBody>
      </p:sp>
    </p:spTree>
    <p:extLst>
      <p:ext uri="{BB962C8B-B14F-4D97-AF65-F5344CB8AC3E}">
        <p14:creationId xmlns:p14="http://schemas.microsoft.com/office/powerpoint/2010/main" val="110708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19B2118-A37C-4DE7-94B6-F445081CF0BA}" type="datetimeFigureOut">
              <a:rPr lang="en-US"/>
              <a:pPr>
                <a:defRPr/>
              </a:pPr>
              <a:t>8/3/2018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6B6976-8529-4F02-90CE-9FF79707C32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AA7862-FD2D-475C-9027-6F1C23C12F35}" type="datetimeFigureOut">
              <a:rPr lang="en-US"/>
              <a:pPr>
                <a:defRPr/>
              </a:pPr>
              <a:t>8/3/2018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9C5761-2D1F-4A71-B45D-BA2DEC3BB9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8D77CC-FE4B-449E-A6E9-D0F9D52CF7C1}" type="datetimeFigureOut">
              <a:rPr lang="en-US"/>
              <a:pPr>
                <a:defRPr/>
              </a:pPr>
              <a:t>8/3/2018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0D954-65ED-474E-8AA0-2C9415F688A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013AD6-08D4-48FE-8C94-663CB2457E49}" type="datetimeFigureOut">
              <a:rPr lang="en-US"/>
              <a:pPr>
                <a:defRPr/>
              </a:pPr>
              <a:t>8/3/2018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491CB-850D-41D9-96CA-6056827F1E8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ABE9B21-D10F-4395-BCF7-997C32E5EC15}" type="datetimeFigureOut">
              <a:rPr lang="en-US"/>
              <a:pPr>
                <a:defRPr/>
              </a:pPr>
              <a:t>8/3/2018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EE527-76AE-44FC-9486-68C814E9DA6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B65DC6-453B-48FD-8F79-D5B341E60454}" type="datetimeFigureOut">
              <a:rPr lang="en-US"/>
              <a:pPr>
                <a:defRPr/>
              </a:pPr>
              <a:t>8/3/2018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08CAE3-93B2-45E1-9EC5-EFB24C4E843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C20F4CC-5E33-4FB6-AE28-4D1FD4C71666}" type="datetimeFigureOut">
              <a:rPr lang="en-US"/>
              <a:pPr>
                <a:defRPr/>
              </a:pPr>
              <a:t>8/3/2018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75A588-F765-4456-A34F-4AD92F1099F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C900B09-5771-48C4-BD83-D16EE31C7088}" type="datetimeFigureOut">
              <a:rPr lang="en-US"/>
              <a:pPr>
                <a:defRPr/>
              </a:pPr>
              <a:t>8/3/2018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76315F-7D43-4681-889E-747E353E9ED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DD4CF3-BC25-4B0A-85FE-A163CBC31B13}" type="datetimeFigureOut">
              <a:rPr lang="en-US"/>
              <a:pPr>
                <a:defRPr/>
              </a:pPr>
              <a:t>8/3/2018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C69068-E5B0-4C30-A7E1-1CE714C3600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619CC0-18DF-4BE9-A638-2E580300893D}" type="datetimeFigureOut">
              <a:rPr lang="en-US"/>
              <a:pPr>
                <a:defRPr/>
              </a:pPr>
              <a:t>8/3/2018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300850-26CF-4BC5-AD22-4EDA87249C1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87A475-5525-446E-AE70-F8B437492D8D}" type="datetimeFigureOut">
              <a:rPr lang="en-US"/>
              <a:pPr>
                <a:defRPr/>
              </a:pPr>
              <a:t>8/3/2018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3560F1-8CCB-4A12-818C-AA6A3C475AE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C4D216-584F-4598-B31C-6506FCC10749}" type="datetimeFigureOut">
              <a:rPr lang="en-US"/>
              <a:pPr>
                <a:defRPr/>
              </a:pPr>
              <a:t>8/3/2018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7B232F4-6723-494A-8F1B-50FB89DFE38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hyperlink" Target="https://www.nasdtec.net/?page=201822ndPPI"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mailto:kgbassett@outlook.com" TargetMode="External"/><Relationship Id="rId4" Type="http://schemas.openxmlformats.org/officeDocument/2006/relationships/hyperlink" Target="http://www.nasdtec.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2" name="Group 8"/>
          <p:cNvGrpSpPr>
            <a:grpSpLocks/>
          </p:cNvGrpSpPr>
          <p:nvPr/>
        </p:nvGrpSpPr>
        <p:grpSpPr bwMode="auto">
          <a:xfrm rot="10800000">
            <a:off x="228600" y="5193433"/>
            <a:ext cx="8700670" cy="742951"/>
            <a:chOff x="110185200" y="106330322"/>
            <a:chExt cx="7543800" cy="971186"/>
          </a:xfrm>
        </p:grpSpPr>
        <p:sp>
          <p:nvSpPr>
            <p:cNvPr id="13"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364" name="TextBox 2"/>
          <p:cNvSpPr txBox="1">
            <a:spLocks noChangeArrowheads="1"/>
          </p:cNvSpPr>
          <p:nvPr/>
        </p:nvSpPr>
        <p:spPr bwMode="auto">
          <a:xfrm>
            <a:off x="838200" y="3188462"/>
            <a:ext cx="7616405" cy="2308324"/>
          </a:xfrm>
          <a:prstGeom prst="rect">
            <a:avLst/>
          </a:prstGeom>
          <a:noFill/>
          <a:ln w="9525">
            <a:noFill/>
            <a:miter lim="800000"/>
            <a:headEnd/>
            <a:tailEnd/>
          </a:ln>
        </p:spPr>
        <p:txBody>
          <a:bodyPr wrap="square">
            <a:spAutoFit/>
          </a:bodyPr>
          <a:lstStyle/>
          <a:p>
            <a:r>
              <a:rPr lang="en-US" sz="2800" b="1" dirty="0"/>
              <a:t>Now What Do I Do? Navigating Moral and Ethical Dilemmas as Educators</a:t>
            </a:r>
            <a:endParaRPr lang="en-US" sz="2800" dirty="0"/>
          </a:p>
          <a:p>
            <a:r>
              <a:rPr lang="en-US" sz="2800" dirty="0"/>
              <a:t/>
            </a:r>
            <a:br>
              <a:rPr lang="en-US" sz="2800" dirty="0"/>
            </a:br>
            <a:endParaRPr lang="en-US" sz="2800" dirty="0"/>
          </a:p>
          <a:p>
            <a:pPr algn="ctr"/>
            <a:endParaRPr lang="en-US" sz="3200" b="1" dirty="0">
              <a:latin typeface="Franklin Gothic Medium" panose="020B06030201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81" y="741385"/>
            <a:ext cx="6716779" cy="1945277"/>
          </a:xfrm>
          <a:prstGeom prst="rect">
            <a:avLst/>
          </a:prstGeom>
        </p:spPr>
      </p:pic>
      <p:pic>
        <p:nvPicPr>
          <p:cNvPr id="18" name="Picture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Tree>
    <p:extLst>
      <p:ext uri="{BB962C8B-B14F-4D97-AF65-F5344CB8AC3E}">
        <p14:creationId xmlns:p14="http://schemas.microsoft.com/office/powerpoint/2010/main" val="3727760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1371600" y="6248400"/>
            <a:ext cx="1941557" cy="369332"/>
          </a:xfrm>
          <a:prstGeom prst="rect">
            <a:avLst/>
          </a:prstGeom>
        </p:spPr>
        <p:txBody>
          <a:bodyPr wrap="none">
            <a:spAutoFit/>
          </a:bodyPr>
          <a:lstStyle/>
          <a:p>
            <a:r>
              <a:rPr lang="en-US" kern="0" dirty="0">
                <a:solidFill>
                  <a:schemeClr val="bg1"/>
                </a:solidFill>
              </a:rPr>
              <a:t>www.nasdtec.net</a:t>
            </a:r>
          </a:p>
        </p:txBody>
      </p:sp>
      <p:sp>
        <p:nvSpPr>
          <p:cNvPr id="6"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7"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3" name="Content Placeholder 2"/>
          <p:cNvSpPr>
            <a:spLocks noGrp="1"/>
          </p:cNvSpPr>
          <p:nvPr>
            <p:ph idx="1"/>
          </p:nvPr>
        </p:nvSpPr>
        <p:spPr>
          <a:xfrm>
            <a:off x="464134" y="1371600"/>
            <a:ext cx="8756066" cy="4525963"/>
          </a:xfrm>
        </p:spPr>
        <p:txBody>
          <a:bodyPr/>
          <a:lstStyle/>
          <a:p>
            <a:pPr marL="0" lvl="0" indent="0">
              <a:buNone/>
            </a:pPr>
            <a:r>
              <a:rPr lang="en-US" i="1" u="sng" dirty="0"/>
              <a:t>Code of Conduct:</a:t>
            </a:r>
            <a:r>
              <a:rPr lang="en-US" u="sng" dirty="0"/>
              <a:t> </a:t>
            </a:r>
            <a:endParaRPr lang="en-US" dirty="0"/>
          </a:p>
          <a:p>
            <a:pPr marL="0" indent="0">
              <a:buNone/>
            </a:pPr>
            <a:r>
              <a:rPr lang="en-US" dirty="0"/>
              <a:t>Policies, statutes, and/or judicial activity that articulate conduct absolutes at the following levels: employment, licensure, and criminal. </a:t>
            </a:r>
          </a:p>
          <a:p>
            <a:pPr marL="0" lvl="0" indent="0">
              <a:buNone/>
            </a:pPr>
            <a:endParaRPr lang="en-US" sz="800" i="1" u="sng" dirty="0"/>
          </a:p>
          <a:p>
            <a:pPr marL="0" lvl="0" indent="0">
              <a:buNone/>
            </a:pPr>
            <a:r>
              <a:rPr lang="en-US" i="1" u="sng" dirty="0"/>
              <a:t>Code of Ethics:</a:t>
            </a:r>
            <a:endParaRPr lang="en-US" dirty="0"/>
          </a:p>
          <a:p>
            <a:pPr marL="0" indent="0">
              <a:buNone/>
            </a:pPr>
            <a:r>
              <a:rPr lang="en-US" dirty="0"/>
              <a:t>Professional ethical standards that assist practitioners in choosing the best course-of-action.</a:t>
            </a:r>
          </a:p>
          <a:p>
            <a:endParaRPr lang="en-US" dirty="0"/>
          </a:p>
        </p:txBody>
      </p:sp>
    </p:spTree>
    <p:custDataLst>
      <p:tags r:id="rId1"/>
    </p:custDataLst>
    <p:extLst>
      <p:ext uri="{BB962C8B-B14F-4D97-AF65-F5344CB8AC3E}">
        <p14:creationId xmlns:p14="http://schemas.microsoft.com/office/powerpoint/2010/main" val="63790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42545" y="6324602"/>
            <a:ext cx="1657350" cy="923330"/>
          </a:xfrm>
          <a:prstGeom prst="rect">
            <a:avLst/>
          </a:prstGeom>
          <a:noFill/>
        </p:spPr>
        <p:txBody>
          <a:bodyPr wrap="square" rtlCol="0">
            <a:spAutoFit/>
          </a:bodyPr>
          <a:lstStyle/>
          <a:p>
            <a:r>
              <a:rPr lang="en-US" kern="0" dirty="0">
                <a:solidFill>
                  <a:schemeClr val="bg1"/>
                </a:solidFill>
              </a:rPr>
              <a:t>www.nasdtec.net</a:t>
            </a:r>
          </a:p>
          <a:p>
            <a:endParaRPr lang="en-US" kern="0" dirty="0">
              <a:solidFill>
                <a:sysClr val="windowText" lastClr="000000"/>
              </a:solidFill>
            </a:endParaRPr>
          </a:p>
        </p:txBody>
      </p:sp>
      <p:grpSp>
        <p:nvGrpSpPr>
          <p:cNvPr id="9" name="Group 8"/>
          <p:cNvGrpSpPr/>
          <p:nvPr/>
        </p:nvGrpSpPr>
        <p:grpSpPr>
          <a:xfrm>
            <a:off x="1295400" y="1596681"/>
            <a:ext cx="3252353" cy="3938120"/>
            <a:chOff x="684789" y="1596679"/>
            <a:chExt cx="3062287" cy="3938120"/>
          </a:xfrm>
        </p:grpSpPr>
        <p:pic>
          <p:nvPicPr>
            <p:cNvPr id="4" name="Picture 3" descr="File:Italian traffic signs - fermarsi e dare precedenza - stop.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89" y="1596679"/>
              <a:ext cx="3062287" cy="3178858"/>
            </a:xfrm>
            <a:prstGeom prst="rect">
              <a:avLst/>
            </a:prstGeom>
          </p:spPr>
        </p:pic>
        <p:sp>
          <p:nvSpPr>
            <p:cNvPr id="7" name="TextBox 6"/>
            <p:cNvSpPr txBox="1"/>
            <p:nvPr/>
          </p:nvSpPr>
          <p:spPr>
            <a:xfrm>
              <a:off x="1248718" y="4888468"/>
              <a:ext cx="1905674" cy="646331"/>
            </a:xfrm>
            <a:prstGeom prst="rect">
              <a:avLst/>
            </a:prstGeom>
            <a:noFill/>
          </p:spPr>
          <p:txBody>
            <a:bodyPr wrap="square" rtlCol="0">
              <a:spAutoFit/>
            </a:bodyPr>
            <a:lstStyle/>
            <a:p>
              <a:pPr algn="ctr"/>
              <a:r>
                <a:rPr lang="en-US" kern="0" dirty="0">
                  <a:solidFill>
                    <a:sysClr val="windowText" lastClr="000000"/>
                  </a:solidFill>
                </a:rPr>
                <a:t>Code of Conduct</a:t>
              </a:r>
            </a:p>
          </p:txBody>
        </p:sp>
      </p:grpSp>
      <p:grpSp>
        <p:nvGrpSpPr>
          <p:cNvPr id="10" name="Group 9"/>
          <p:cNvGrpSpPr/>
          <p:nvPr/>
        </p:nvGrpSpPr>
        <p:grpSpPr>
          <a:xfrm>
            <a:off x="4724400" y="1552249"/>
            <a:ext cx="3352800" cy="3996407"/>
            <a:chOff x="4262142" y="1538392"/>
            <a:chExt cx="3295431" cy="3996407"/>
          </a:xfrm>
        </p:grpSpPr>
        <p:pic>
          <p:nvPicPr>
            <p:cNvPr id="5" name="Picture 4" descr="California Driving: Practice Test Road Signs - ProProfs Quiz"/>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142" y="1538392"/>
              <a:ext cx="3295431" cy="3295431"/>
            </a:xfrm>
            <a:prstGeom prst="rect">
              <a:avLst/>
            </a:prstGeom>
          </p:spPr>
        </p:pic>
        <p:sp>
          <p:nvSpPr>
            <p:cNvPr id="8" name="TextBox 7"/>
            <p:cNvSpPr txBox="1"/>
            <p:nvPr/>
          </p:nvSpPr>
          <p:spPr>
            <a:xfrm>
              <a:off x="4919258" y="4888468"/>
              <a:ext cx="1981200" cy="646331"/>
            </a:xfrm>
            <a:prstGeom prst="rect">
              <a:avLst/>
            </a:prstGeom>
            <a:noFill/>
          </p:spPr>
          <p:txBody>
            <a:bodyPr wrap="square" rtlCol="0">
              <a:spAutoFit/>
            </a:bodyPr>
            <a:lstStyle/>
            <a:p>
              <a:pPr algn="ctr"/>
              <a:r>
                <a:rPr lang="en-US" kern="0" dirty="0">
                  <a:solidFill>
                    <a:sysClr val="windowText" lastClr="000000"/>
                  </a:solidFill>
                </a:rPr>
                <a:t>Code of Ethics</a:t>
              </a:r>
            </a:p>
          </p:txBody>
        </p:sp>
      </p:grpSp>
      <p:sp>
        <p:nvSpPr>
          <p:cNvPr id="6" name="TextBox 5"/>
          <p:cNvSpPr txBox="1"/>
          <p:nvPr/>
        </p:nvSpPr>
        <p:spPr>
          <a:xfrm>
            <a:off x="3102173" y="667434"/>
            <a:ext cx="3772658" cy="646331"/>
          </a:xfrm>
          <a:prstGeom prst="rect">
            <a:avLst/>
          </a:prstGeom>
          <a:noFill/>
        </p:spPr>
        <p:txBody>
          <a:bodyPr wrap="square" rtlCol="0">
            <a:spAutoFit/>
          </a:bodyPr>
          <a:lstStyle/>
          <a:p>
            <a:pPr algn="ctr"/>
            <a:r>
              <a:rPr lang="en-US" kern="0" dirty="0">
                <a:solidFill>
                  <a:sysClr val="windowText" lastClr="000000"/>
                </a:solidFill>
              </a:rPr>
              <a:t>Difference Between a Code of Conduct and a Code of Ethics</a:t>
            </a:r>
          </a:p>
        </p:txBody>
      </p:sp>
      <p:sp>
        <p:nvSpPr>
          <p:cNvPr id="13"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4" name="Group 8"/>
          <p:cNvGrpSpPr>
            <a:grpSpLocks/>
          </p:cNvGrpSpPr>
          <p:nvPr/>
        </p:nvGrpSpPr>
        <p:grpSpPr bwMode="auto">
          <a:xfrm rot="10800000">
            <a:off x="228600" y="5193433"/>
            <a:ext cx="8700670" cy="742951"/>
            <a:chOff x="110185200" y="106330322"/>
            <a:chExt cx="7543800" cy="971186"/>
          </a:xfrm>
        </p:grpSpPr>
        <p:sp>
          <p:nvSpPr>
            <p:cNvPr id="15"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20" name="Picture 1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22"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Tree>
    <p:custDataLst>
      <p:tags r:id="rId1"/>
    </p:custDataLst>
    <p:extLst>
      <p:ext uri="{BB962C8B-B14F-4D97-AF65-F5344CB8AC3E}">
        <p14:creationId xmlns:p14="http://schemas.microsoft.com/office/powerpoint/2010/main" val="217252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364" name="TextBox 2"/>
          <p:cNvSpPr txBox="1">
            <a:spLocks noChangeArrowheads="1"/>
          </p:cNvSpPr>
          <p:nvPr/>
        </p:nvSpPr>
        <p:spPr bwMode="auto">
          <a:xfrm>
            <a:off x="2438400" y="2362200"/>
            <a:ext cx="4056816" cy="1015663"/>
          </a:xfrm>
          <a:prstGeom prst="rect">
            <a:avLst/>
          </a:prstGeom>
          <a:noFill/>
          <a:ln w="9525">
            <a:noFill/>
            <a:miter lim="800000"/>
            <a:headEnd/>
            <a:tailEnd/>
          </a:ln>
        </p:spPr>
        <p:txBody>
          <a:bodyPr wrap="none">
            <a:spAutoFit/>
          </a:bodyPr>
          <a:lstStyle/>
          <a:p>
            <a:pPr algn="ctr"/>
            <a:r>
              <a:rPr lang="en-US" sz="6000" b="1" dirty="0">
                <a:latin typeface="Franklin Gothic Medium" panose="020B0603020102020204" pitchFamily="34" charset="0"/>
                <a:cs typeface="Calibri" pitchFamily="34" charset="0"/>
              </a:rPr>
              <a:t>The Journey</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Tree>
    <p:extLst>
      <p:ext uri="{BB962C8B-B14F-4D97-AF65-F5344CB8AC3E}">
        <p14:creationId xmlns:p14="http://schemas.microsoft.com/office/powerpoint/2010/main" val="230917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8" name="Group 8"/>
          <p:cNvGrpSpPr>
            <a:grpSpLocks/>
          </p:cNvGrpSpPr>
          <p:nvPr/>
        </p:nvGrpSpPr>
        <p:grpSpPr bwMode="auto">
          <a:xfrm rot="10800000">
            <a:off x="228600" y="5193433"/>
            <a:ext cx="8700670" cy="742951"/>
            <a:chOff x="110185200" y="106330322"/>
            <a:chExt cx="7543800" cy="971186"/>
          </a:xfrm>
        </p:grpSpPr>
        <p:sp>
          <p:nvSpPr>
            <p:cNvPr id="9"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17410" name="Rectangle 3"/>
          <p:cNvSpPr>
            <a:spLocks noGrp="1" noChangeArrowheads="1"/>
          </p:cNvSpPr>
          <p:nvPr>
            <p:ph type="body" sz="half" idx="4294967295"/>
          </p:nvPr>
        </p:nvSpPr>
        <p:spPr>
          <a:xfrm>
            <a:off x="533400" y="1752601"/>
            <a:ext cx="8153400" cy="3421906"/>
          </a:xfrm>
        </p:spPr>
        <p:txBody>
          <a:bodyPr/>
          <a:lstStyle/>
          <a:p>
            <a:pPr marL="0" indent="0">
              <a:buNone/>
            </a:pPr>
            <a:endParaRPr lang="en-US" sz="2800" dirty="0">
              <a:latin typeface="Franklin Gothic Book" panose="020B0503020102020204" pitchFamily="34" charset="0"/>
            </a:endParaRPr>
          </a:p>
          <a:p>
            <a:r>
              <a:rPr lang="en-US" sz="2400" dirty="0">
                <a:latin typeface="Franklin Gothic Book" panose="020B0503020102020204" pitchFamily="34" charset="0"/>
              </a:rPr>
              <a:t>A part of NASDTEC’s core mission is to exercise leadership in matters related to the preparation and certification of professional school personnel </a:t>
            </a:r>
          </a:p>
          <a:p>
            <a:pPr marL="0" indent="0">
              <a:buNone/>
            </a:pPr>
            <a:endParaRPr lang="en-US" sz="800" dirty="0">
              <a:latin typeface="Franklin Gothic Book" panose="020B0503020102020204" pitchFamily="34" charset="0"/>
            </a:endParaRPr>
          </a:p>
          <a:p>
            <a:r>
              <a:rPr lang="en-US" sz="2400" dirty="0">
                <a:latin typeface="Franklin Gothic Book" panose="020B0503020102020204" pitchFamily="34" charset="0"/>
              </a:rPr>
              <a:t>NASDTEC has taken the lead in fostering communication regarding professional practices across jurisdictional lines to help ensure the safety of children in P-12 classrooms </a:t>
            </a:r>
          </a:p>
          <a:p>
            <a:endParaRPr lang="en-US" sz="2800" dirty="0">
              <a:latin typeface="Franklin Gothic Book" panose="020B0503020102020204" pitchFamily="34" charset="0"/>
            </a:endParaRPr>
          </a:p>
          <a:p>
            <a:endParaRPr lang="en-US" sz="2800" dirty="0">
              <a:latin typeface="Franklin Gothic Book" panose="020B0503020102020204" pitchFamily="34" charset="0"/>
            </a:endParaRPr>
          </a:p>
          <a:p>
            <a:endParaRPr lang="en-US" sz="2800" dirty="0">
              <a:latin typeface="Franklin Gothic Book" panose="020B0503020102020204" pitchFamily="34" charset="0"/>
            </a:endParaRPr>
          </a:p>
          <a:p>
            <a:endParaRPr lang="en-US" sz="4800" dirty="0">
              <a:latin typeface="Franklin Gothic Book" panose="020B0503020102020204" pitchFamily="34" charset="0"/>
            </a:endParaRPr>
          </a:p>
          <a:p>
            <a:endParaRPr lang="en-US" sz="2400" dirty="0">
              <a:latin typeface="Franklin Gothic Book" panose="020B0503020102020204" pitchFamily="34" charset="0"/>
            </a:endParaRPr>
          </a:p>
          <a:p>
            <a:pPr algn="ctr" eaLnBrk="1" hangingPunct="1">
              <a:buFont typeface="Symbol" pitchFamily="18" charset="2"/>
              <a:buChar char=""/>
            </a:pPr>
            <a:endParaRPr lang="en-US" sz="4800" dirty="0">
              <a:latin typeface="Franklin Gothic Book" panose="020B0503020102020204" pitchFamily="34" charset="0"/>
            </a:endParaRPr>
          </a:p>
        </p:txBody>
      </p:sp>
      <p:sp>
        <p:nvSpPr>
          <p:cNvPr id="20483" name="Rectangle 4"/>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20485" name="Rectangle 7"/>
          <p:cNvSpPr>
            <a:spLocks noChangeArrowheads="1"/>
          </p:cNvSpPr>
          <p:nvPr/>
        </p:nvSpPr>
        <p:spPr bwMode="auto">
          <a:xfrm>
            <a:off x="1676400" y="33528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550" y="486026"/>
            <a:ext cx="4908838" cy="1321781"/>
          </a:xfrm>
          <a:prstGeom prst="rect">
            <a:avLst/>
          </a:prstGeom>
        </p:spPr>
      </p:pic>
    </p:spTree>
    <p:extLst>
      <p:ext uri="{BB962C8B-B14F-4D97-AF65-F5344CB8AC3E}">
        <p14:creationId xmlns:p14="http://schemas.microsoft.com/office/powerpoint/2010/main" val="207219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20481" name="Rectangle 2"/>
          <p:cNvSpPr>
            <a:spLocks noGrp="1" noChangeArrowheads="1"/>
          </p:cNvSpPr>
          <p:nvPr>
            <p:ph type="title" idx="4294967295"/>
          </p:nvPr>
        </p:nvSpPr>
        <p:spPr>
          <a:xfrm>
            <a:off x="457200" y="1088905"/>
            <a:ext cx="8229600" cy="1058863"/>
          </a:xfrm>
        </p:spPr>
        <p:txBody>
          <a:bodyPr/>
          <a:lstStyle/>
          <a:p>
            <a:pPr eaLnBrk="1" hangingPunct="1"/>
            <a:r>
              <a:rPr lang="en-US" sz="4000" b="1" dirty="0">
                <a:solidFill>
                  <a:srgbClr val="A71C1F"/>
                </a:solidFill>
                <a:latin typeface="Franklin Gothic Medium" panose="020B0603020102020204" pitchFamily="34" charset="0"/>
                <a:ea typeface="+mn-ea"/>
                <a:cs typeface="Arial" charset="0"/>
              </a:rPr>
              <a:t>Communication Partners</a:t>
            </a:r>
          </a:p>
        </p:txBody>
      </p:sp>
      <p:sp>
        <p:nvSpPr>
          <p:cNvPr id="68611" name="Rectangle 3"/>
          <p:cNvSpPr>
            <a:spLocks noGrp="1" noChangeArrowheads="1"/>
          </p:cNvSpPr>
          <p:nvPr>
            <p:ph type="body" sz="half" idx="4294967295"/>
          </p:nvPr>
        </p:nvSpPr>
        <p:spPr>
          <a:xfrm>
            <a:off x="228600" y="1796930"/>
            <a:ext cx="8686800" cy="3765670"/>
          </a:xfrm>
        </p:spPr>
        <p:txBody>
          <a:bodyPr/>
          <a:lstStyle/>
          <a:p>
            <a:pPr>
              <a:lnSpc>
                <a:spcPct val="80000"/>
              </a:lnSpc>
            </a:pPr>
            <a:endParaRPr lang="en-US" sz="1800" dirty="0">
              <a:latin typeface="Franklin Gothic Book" panose="020B0503020102020204" pitchFamily="34" charset="0"/>
            </a:endParaRPr>
          </a:p>
          <a:p>
            <a:pPr algn="ctr">
              <a:lnSpc>
                <a:spcPct val="80000"/>
              </a:lnSpc>
              <a:buFont typeface="Arial" charset="0"/>
              <a:buNone/>
            </a:pPr>
            <a:r>
              <a:rPr lang="en-US" sz="2000" dirty="0">
                <a:latin typeface="Franklin Gothic Book" panose="020B0503020102020204" pitchFamily="34" charset="0"/>
              </a:rPr>
              <a:t>American Association of Colleges of Teacher Education (AACTE)</a:t>
            </a:r>
          </a:p>
          <a:p>
            <a:pPr algn="ctr">
              <a:lnSpc>
                <a:spcPct val="80000"/>
              </a:lnSpc>
              <a:buFont typeface="Arial" charset="0"/>
              <a:buNone/>
            </a:pPr>
            <a:r>
              <a:rPr lang="en-US" sz="2000" dirty="0">
                <a:latin typeface="Franklin Gothic Book" panose="020B0503020102020204" pitchFamily="34" charset="0"/>
              </a:rPr>
              <a:t>American Federation of Teachers (AFT)</a:t>
            </a:r>
          </a:p>
          <a:p>
            <a:pPr algn="ctr">
              <a:lnSpc>
                <a:spcPct val="80000"/>
              </a:lnSpc>
              <a:buFont typeface="Arial" charset="0"/>
              <a:buNone/>
            </a:pPr>
            <a:r>
              <a:rPr lang="en-US" sz="2000" dirty="0">
                <a:latin typeface="Franklin Gothic Book" panose="020B0503020102020204" pitchFamily="34" charset="0"/>
              </a:rPr>
              <a:t>Association of Teacher Educators (ATE)</a:t>
            </a:r>
          </a:p>
          <a:p>
            <a:pPr algn="ctr">
              <a:lnSpc>
                <a:spcPct val="80000"/>
              </a:lnSpc>
              <a:buFont typeface="Arial" charset="0"/>
              <a:buNone/>
            </a:pPr>
            <a:r>
              <a:rPr lang="en-US" sz="2000" dirty="0">
                <a:latin typeface="Franklin Gothic Book" panose="020B0503020102020204" pitchFamily="34" charset="0"/>
              </a:rPr>
              <a:t>Council for Accreditation of Educator Preparation (CAEP)</a:t>
            </a:r>
          </a:p>
          <a:p>
            <a:pPr algn="ctr">
              <a:lnSpc>
                <a:spcPct val="80000"/>
              </a:lnSpc>
              <a:buFont typeface="Arial" charset="0"/>
              <a:buNone/>
            </a:pPr>
            <a:r>
              <a:rPr lang="en-US" sz="2000" dirty="0">
                <a:latin typeface="Franklin Gothic Book" panose="020B0503020102020204" pitchFamily="34" charset="0"/>
              </a:rPr>
              <a:t>Council of Chief State School Officers (CCSSO)</a:t>
            </a:r>
          </a:p>
          <a:p>
            <a:pPr algn="ctr">
              <a:lnSpc>
                <a:spcPct val="80000"/>
              </a:lnSpc>
              <a:buFont typeface="Arial" charset="0"/>
              <a:buNone/>
            </a:pPr>
            <a:r>
              <a:rPr lang="en-US" sz="2000" dirty="0">
                <a:latin typeface="Franklin Gothic Book" panose="020B0503020102020204" pitchFamily="34" charset="0"/>
              </a:rPr>
              <a:t>National Association of Elementary School Principals (NAESP)</a:t>
            </a:r>
          </a:p>
          <a:p>
            <a:pPr algn="ctr">
              <a:lnSpc>
                <a:spcPct val="80000"/>
              </a:lnSpc>
              <a:buFont typeface="Arial" charset="0"/>
              <a:buNone/>
            </a:pPr>
            <a:r>
              <a:rPr lang="en-US" sz="2000" dirty="0">
                <a:latin typeface="Franklin Gothic Book" panose="020B0503020102020204" pitchFamily="34" charset="0"/>
              </a:rPr>
              <a:t>National Association of Secondary School Principals (NASSP)</a:t>
            </a:r>
          </a:p>
          <a:p>
            <a:pPr algn="ctr">
              <a:lnSpc>
                <a:spcPct val="80000"/>
              </a:lnSpc>
              <a:buFont typeface="Arial" charset="0"/>
              <a:buNone/>
            </a:pPr>
            <a:r>
              <a:rPr lang="en-US" sz="2000" dirty="0">
                <a:latin typeface="Franklin Gothic Book" panose="020B0503020102020204" pitchFamily="34" charset="0"/>
              </a:rPr>
              <a:t>National Board of Professional Teaching Standards (NBPTS)</a:t>
            </a:r>
          </a:p>
          <a:p>
            <a:pPr algn="ctr">
              <a:lnSpc>
                <a:spcPct val="80000"/>
              </a:lnSpc>
              <a:buFont typeface="Arial" charset="0"/>
              <a:buNone/>
            </a:pPr>
            <a:r>
              <a:rPr lang="en-US" sz="2000" dirty="0">
                <a:latin typeface="Franklin Gothic Book" panose="020B0503020102020204" pitchFamily="34" charset="0"/>
              </a:rPr>
              <a:t>National Education Association (NEA) </a:t>
            </a:r>
          </a:p>
          <a:p>
            <a:pPr algn="ctr">
              <a:lnSpc>
                <a:spcPct val="80000"/>
              </a:lnSpc>
              <a:buFont typeface="Arial" charset="0"/>
              <a:buNone/>
            </a:pPr>
            <a:r>
              <a:rPr lang="en-US" sz="2000" dirty="0">
                <a:latin typeface="Franklin Gothic Book" panose="020B0503020102020204" pitchFamily="34" charset="0"/>
              </a:rPr>
              <a:t>National Network of State Teachers of the Year (NNSTOY)</a:t>
            </a:r>
          </a:p>
          <a:p>
            <a:pPr algn="ctr" eaLnBrk="1" hangingPunct="1">
              <a:lnSpc>
                <a:spcPct val="80000"/>
              </a:lnSpc>
              <a:buFont typeface="Symbol" pitchFamily="18" charset="2"/>
              <a:buChar char=""/>
            </a:pPr>
            <a:endParaRPr lang="en-US" sz="2000" dirty="0">
              <a:latin typeface="Franklin Gothic Book" panose="020B0503020102020204" pitchFamily="34" charset="0"/>
            </a:endParaRPr>
          </a:p>
        </p:txBody>
      </p:sp>
      <p:sp>
        <p:nvSpPr>
          <p:cNvPr id="34820" name="Rectangle 4"/>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34822" name="Rectangle 7"/>
          <p:cNvSpPr>
            <a:spLocks noChangeArrowheads="1"/>
          </p:cNvSpPr>
          <p:nvPr/>
        </p:nvSpPr>
        <p:spPr bwMode="auto">
          <a:xfrm>
            <a:off x="1676400" y="33528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Tree>
    <p:extLst>
      <p:ext uri="{BB962C8B-B14F-4D97-AF65-F5344CB8AC3E}">
        <p14:creationId xmlns:p14="http://schemas.microsoft.com/office/powerpoint/2010/main" val="66495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22529" name="Rectangle 2"/>
          <p:cNvSpPr>
            <a:spLocks noGrp="1" noChangeArrowheads="1"/>
          </p:cNvSpPr>
          <p:nvPr>
            <p:ph type="title" idx="4294967295"/>
          </p:nvPr>
        </p:nvSpPr>
        <p:spPr>
          <a:xfrm>
            <a:off x="457200" y="1032668"/>
            <a:ext cx="8229600" cy="1058863"/>
          </a:xfrm>
        </p:spPr>
        <p:txBody>
          <a:bodyPr/>
          <a:lstStyle/>
          <a:p>
            <a:pPr eaLnBrk="1" hangingPunct="1"/>
            <a:r>
              <a:rPr lang="en-US" sz="4000" b="1" dirty="0">
                <a:solidFill>
                  <a:srgbClr val="A71C1F"/>
                </a:solidFill>
                <a:latin typeface="Franklin Gothic Medium" panose="020B0603020102020204" pitchFamily="34" charset="0"/>
                <a:ea typeface="+mn-ea"/>
                <a:cs typeface="Arial" charset="0"/>
              </a:rPr>
              <a:t>MCEE Task Force</a:t>
            </a:r>
          </a:p>
        </p:txBody>
      </p:sp>
      <p:sp>
        <p:nvSpPr>
          <p:cNvPr id="72707" name="Rectangle 3"/>
          <p:cNvSpPr>
            <a:spLocks noGrp="1" noChangeArrowheads="1"/>
          </p:cNvSpPr>
          <p:nvPr>
            <p:ph type="body" sz="half" idx="4294967295"/>
          </p:nvPr>
        </p:nvSpPr>
        <p:spPr>
          <a:xfrm>
            <a:off x="1219200" y="2133600"/>
            <a:ext cx="7706518" cy="2972287"/>
          </a:xfrm>
        </p:spPr>
        <p:txBody>
          <a:bodyPr/>
          <a:lstStyle/>
          <a:p>
            <a:r>
              <a:rPr lang="en-US" dirty="0">
                <a:latin typeface="Franklin Gothic Book" panose="020B0503020102020204" pitchFamily="34" charset="0"/>
              </a:rPr>
              <a:t>Composition</a:t>
            </a:r>
          </a:p>
          <a:p>
            <a:r>
              <a:rPr lang="en-US" dirty="0">
                <a:latin typeface="Franklin Gothic Book" panose="020B0503020102020204" pitchFamily="34" charset="0"/>
              </a:rPr>
              <a:t>Nominations Process</a:t>
            </a:r>
          </a:p>
          <a:p>
            <a:r>
              <a:rPr lang="en-US" dirty="0">
                <a:latin typeface="Franklin Gothic Book" panose="020B0503020102020204" pitchFamily="34" charset="0"/>
              </a:rPr>
              <a:t>Invitations</a:t>
            </a:r>
          </a:p>
          <a:p>
            <a:r>
              <a:rPr lang="en-US" dirty="0">
                <a:latin typeface="Franklin Gothic Book" panose="020B0503020102020204" pitchFamily="34" charset="0"/>
              </a:rPr>
              <a:t>Selection</a:t>
            </a:r>
          </a:p>
          <a:p>
            <a:r>
              <a:rPr lang="en-US" dirty="0">
                <a:latin typeface="Franklin Gothic Book" panose="020B0503020102020204" pitchFamily="34" charset="0"/>
              </a:rPr>
              <a:t>Initial Meeting </a:t>
            </a:r>
          </a:p>
          <a:p>
            <a:pPr algn="ctr" eaLnBrk="1" hangingPunct="1">
              <a:buFont typeface="Symbol" pitchFamily="18" charset="2"/>
              <a:buChar char=""/>
            </a:pPr>
            <a:endParaRPr lang="en-US" sz="5400" dirty="0">
              <a:latin typeface="Franklin Gothic Medium" panose="020B0603020102020204" pitchFamily="34" charset="0"/>
            </a:endParaRPr>
          </a:p>
        </p:txBody>
      </p:sp>
      <p:sp>
        <p:nvSpPr>
          <p:cNvPr id="24579" name="Rectangle 4"/>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24581" name="Rectangle 7"/>
          <p:cNvSpPr>
            <a:spLocks noChangeArrowheads="1"/>
          </p:cNvSpPr>
          <p:nvPr/>
        </p:nvSpPr>
        <p:spPr bwMode="auto">
          <a:xfrm>
            <a:off x="1676400" y="33528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Tree>
    <p:extLst>
      <p:ext uri="{BB962C8B-B14F-4D97-AF65-F5344CB8AC3E}">
        <p14:creationId xmlns:p14="http://schemas.microsoft.com/office/powerpoint/2010/main" val="1565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8" name="Group 8"/>
          <p:cNvGrpSpPr>
            <a:grpSpLocks/>
          </p:cNvGrpSpPr>
          <p:nvPr/>
        </p:nvGrpSpPr>
        <p:grpSpPr bwMode="auto">
          <a:xfrm rot="10800000">
            <a:off x="228600" y="5193433"/>
            <a:ext cx="8700670" cy="742951"/>
            <a:chOff x="110185200" y="106330322"/>
            <a:chExt cx="7543800" cy="971186"/>
          </a:xfrm>
        </p:grpSpPr>
        <p:sp>
          <p:nvSpPr>
            <p:cNvPr id="9"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72707" name="Rectangle 3"/>
          <p:cNvSpPr>
            <a:spLocks noGrp="1" noChangeArrowheads="1"/>
          </p:cNvSpPr>
          <p:nvPr>
            <p:ph type="body" sz="half" idx="4294967295"/>
          </p:nvPr>
        </p:nvSpPr>
        <p:spPr>
          <a:xfrm>
            <a:off x="228600" y="1371600"/>
            <a:ext cx="8610600" cy="5105400"/>
          </a:xfrm>
        </p:spPr>
        <p:txBody>
          <a:bodyPr/>
          <a:lstStyle/>
          <a:p>
            <a:r>
              <a:rPr lang="en-US" sz="2400" dirty="0">
                <a:latin typeface="Franklin Gothic Book" panose="020B0503020102020204" pitchFamily="34" charset="0"/>
              </a:rPr>
              <a:t>The MCEE consists of five principles that define ethical behavior, ethical best practice, and ethical responsibilities held in common by P-12 educators. </a:t>
            </a:r>
          </a:p>
          <a:p>
            <a:endParaRPr lang="en-US" sz="2400" dirty="0">
              <a:latin typeface="Franklin Gothic Book" panose="020B0503020102020204" pitchFamily="34" charset="0"/>
            </a:endParaRPr>
          </a:p>
          <a:p>
            <a:r>
              <a:rPr lang="en-US" sz="2400" dirty="0">
                <a:latin typeface="Franklin Gothic Book" panose="020B0503020102020204" pitchFamily="34" charset="0"/>
              </a:rPr>
              <a:t>The MCEE principles broadly define critical dimensions of ethical practice expected of the professional educator. </a:t>
            </a:r>
          </a:p>
          <a:p>
            <a:endParaRPr lang="en-US" sz="2400" dirty="0">
              <a:latin typeface="Franklin Gothic Book" panose="020B0503020102020204" pitchFamily="34" charset="0"/>
            </a:endParaRPr>
          </a:p>
          <a:p>
            <a:r>
              <a:rPr lang="en-US" sz="2400" dirty="0">
                <a:latin typeface="Franklin Gothic Book" panose="020B0503020102020204" pitchFamily="34" charset="0"/>
              </a:rPr>
              <a:t>Each principle is followed by performance indicators that more specifically define aspects within each principle.</a:t>
            </a:r>
          </a:p>
        </p:txBody>
      </p:sp>
      <p:sp>
        <p:nvSpPr>
          <p:cNvPr id="24579" name="Rectangle 4"/>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24581" name="Rectangle 7"/>
          <p:cNvSpPr>
            <a:spLocks noChangeArrowheads="1"/>
          </p:cNvSpPr>
          <p:nvPr/>
        </p:nvSpPr>
        <p:spPr bwMode="auto">
          <a:xfrm>
            <a:off x="1676400" y="33528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Tree>
    <p:extLst>
      <p:ext uri="{BB962C8B-B14F-4D97-AF65-F5344CB8AC3E}">
        <p14:creationId xmlns:p14="http://schemas.microsoft.com/office/powerpoint/2010/main" val="266489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2"/>
          <p:cNvSpPr txBox="1">
            <a:spLocks noChangeArrowheads="1"/>
          </p:cNvSpPr>
          <p:nvPr/>
        </p:nvSpPr>
        <p:spPr bwMode="auto">
          <a:xfrm>
            <a:off x="439484" y="2151736"/>
            <a:ext cx="8352544" cy="1015663"/>
          </a:xfrm>
          <a:prstGeom prst="rect">
            <a:avLst/>
          </a:prstGeom>
          <a:noFill/>
          <a:ln w="9525">
            <a:noFill/>
            <a:miter lim="800000"/>
            <a:headEnd/>
            <a:tailEnd/>
          </a:ln>
        </p:spPr>
        <p:txBody>
          <a:bodyPr wrap="none">
            <a:spAutoFit/>
          </a:bodyPr>
          <a:lstStyle/>
          <a:p>
            <a:pPr algn="ctr"/>
            <a:r>
              <a:rPr lang="en-US" sz="6000" b="1" dirty="0">
                <a:latin typeface="Franklin Gothic Medium" panose="020B0603020102020204" pitchFamily="34" charset="0"/>
                <a:cs typeface="Calibri" pitchFamily="34" charset="0"/>
              </a:rPr>
              <a:t>Unpacking the Principles</a:t>
            </a:r>
          </a:p>
        </p:txBody>
      </p:sp>
      <p:sp>
        <p:nvSpPr>
          <p:cNvPr id="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Tree>
    <p:extLst>
      <p:ext uri="{BB962C8B-B14F-4D97-AF65-F5344CB8AC3E}">
        <p14:creationId xmlns:p14="http://schemas.microsoft.com/office/powerpoint/2010/main" val="68806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graphicFrame>
        <p:nvGraphicFramePr>
          <p:cNvPr id="15" name="Content Placeholder 4">
            <a:extLst>
              <a:ext uri="{FF2B5EF4-FFF2-40B4-BE49-F238E27FC236}">
                <a16:creationId xmlns:a16="http://schemas.microsoft.com/office/drawing/2014/main" id="{B9D4429A-AE56-4F61-83CA-0799412B78BD}"/>
              </a:ext>
            </a:extLst>
          </p:cNvPr>
          <p:cNvGraphicFramePr>
            <a:graphicFrameLocks/>
          </p:cNvGraphicFramePr>
          <p:nvPr>
            <p:extLst>
              <p:ext uri="{D42A27DB-BD31-4B8C-83A1-F6EECF244321}">
                <p14:modId xmlns:p14="http://schemas.microsoft.com/office/powerpoint/2010/main" val="2776492150"/>
              </p:ext>
            </p:extLst>
          </p:nvPr>
        </p:nvGraphicFramePr>
        <p:xfrm>
          <a:off x="304800" y="1295400"/>
          <a:ext cx="8382000" cy="3385458"/>
        </p:xfrm>
        <a:graphic>
          <a:graphicData uri="http://schemas.openxmlformats.org/drawingml/2006/table">
            <a:tbl>
              <a:tblPr firstRow="1" bandRow="1">
                <a:tableStyleId>{5C22544A-7EE6-4342-B048-85BDC9FD1C3A}</a:tableStyleId>
              </a:tblPr>
              <a:tblGrid>
                <a:gridCol w="8382000">
                  <a:extLst>
                    <a:ext uri="{9D8B030D-6E8A-4147-A177-3AD203B41FA5}">
                      <a16:colId xmlns:a16="http://schemas.microsoft.com/office/drawing/2014/main" val="507857909"/>
                    </a:ext>
                  </a:extLst>
                </a:gridCol>
              </a:tblGrid>
              <a:tr h="555174">
                <a:tc>
                  <a:txBody>
                    <a:bodyPr/>
                    <a:lstStyle/>
                    <a:p>
                      <a:pPr marL="0" marR="0">
                        <a:lnSpc>
                          <a:spcPct val="107000"/>
                        </a:lnSpc>
                        <a:spcBef>
                          <a:spcPts val="0"/>
                        </a:spcBef>
                        <a:spcAft>
                          <a:spcPts val="800"/>
                        </a:spcAft>
                      </a:pPr>
                      <a:r>
                        <a:rPr lang="en-US" sz="1800" dirty="0">
                          <a:effectLst/>
                        </a:rPr>
                        <a:t>Principle I: Responsibility to the Profession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1">
                        <a:lumMod val="50000"/>
                      </a:schemeClr>
                    </a:solidFill>
                  </a:tcPr>
                </a:tc>
                <a:extLst>
                  <a:ext uri="{0D108BD9-81ED-4DB2-BD59-A6C34878D82A}">
                    <a16:rowId xmlns:a16="http://schemas.microsoft.com/office/drawing/2014/main" val="4127406865"/>
                  </a:ext>
                </a:extLst>
              </a:tr>
              <a:tr h="707571">
                <a:tc>
                  <a:txBody>
                    <a:bodyPr/>
                    <a:lstStyle/>
                    <a:p>
                      <a:pPr marL="0" marR="0">
                        <a:lnSpc>
                          <a:spcPct val="107000"/>
                        </a:lnSpc>
                        <a:spcBef>
                          <a:spcPts val="0"/>
                        </a:spcBef>
                        <a:spcAft>
                          <a:spcPts val="800"/>
                        </a:spcAft>
                      </a:pPr>
                      <a:r>
                        <a:rPr lang="en-US" sz="1800" dirty="0">
                          <a:solidFill>
                            <a:schemeClr val="bg1"/>
                          </a:solidFill>
                          <a:effectLst/>
                        </a:rPr>
                        <a:t>Principle II: Responsibility for Professional Competence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5">
                        <a:lumMod val="75000"/>
                      </a:schemeClr>
                    </a:solidFill>
                  </a:tcPr>
                </a:tc>
                <a:extLst>
                  <a:ext uri="{0D108BD9-81ED-4DB2-BD59-A6C34878D82A}">
                    <a16:rowId xmlns:a16="http://schemas.microsoft.com/office/drawing/2014/main" val="2506211190"/>
                  </a:ext>
                </a:extLst>
              </a:tr>
              <a:tr h="707571">
                <a:tc>
                  <a:txBody>
                    <a:bodyPr/>
                    <a:lstStyle/>
                    <a:p>
                      <a:pPr marL="0" marR="0" algn="l" defTabSz="914400" rtl="0" eaLnBrk="1" latinLnBrk="0" hangingPunct="1">
                        <a:lnSpc>
                          <a:spcPct val="107000"/>
                        </a:lnSpc>
                        <a:spcBef>
                          <a:spcPts val="0"/>
                        </a:spcBef>
                        <a:spcAft>
                          <a:spcPts val="800"/>
                        </a:spcAft>
                      </a:pPr>
                      <a:r>
                        <a:rPr lang="en-US" sz="1800" b="1" kern="1200" dirty="0">
                          <a:solidFill>
                            <a:schemeClr val="lt1"/>
                          </a:solidFill>
                          <a:effectLst/>
                          <a:latin typeface="+mn-lt"/>
                          <a:ea typeface="+mn-ea"/>
                          <a:cs typeface="+mn-cs"/>
                        </a:rPr>
                        <a:t>Principle III: Responsibility to Students</a:t>
                      </a:r>
                    </a:p>
                  </a:txBody>
                  <a:tcPr>
                    <a:solidFill>
                      <a:schemeClr val="accent5">
                        <a:lumMod val="50000"/>
                      </a:schemeClr>
                    </a:solidFill>
                  </a:tcPr>
                </a:tc>
                <a:extLst>
                  <a:ext uri="{0D108BD9-81ED-4DB2-BD59-A6C34878D82A}">
                    <a16:rowId xmlns:a16="http://schemas.microsoft.com/office/drawing/2014/main" val="1049115131"/>
                  </a:ext>
                </a:extLst>
              </a:tr>
              <a:tr h="707571">
                <a:tc>
                  <a:txBody>
                    <a:bodyPr/>
                    <a:lstStyle/>
                    <a:p>
                      <a:pPr marL="0" marR="0" algn="l" defTabSz="914400" rtl="0" eaLnBrk="1" latinLnBrk="0" hangingPunct="1">
                        <a:lnSpc>
                          <a:spcPct val="107000"/>
                        </a:lnSpc>
                        <a:spcBef>
                          <a:spcPts val="0"/>
                        </a:spcBef>
                        <a:spcAft>
                          <a:spcPts val="800"/>
                        </a:spcAft>
                      </a:pPr>
                      <a:r>
                        <a:rPr lang="en-US" sz="1800" b="1" kern="1200" dirty="0">
                          <a:solidFill>
                            <a:schemeClr val="lt1"/>
                          </a:solidFill>
                          <a:effectLst/>
                          <a:latin typeface="+mn-lt"/>
                          <a:ea typeface="+mn-ea"/>
                          <a:cs typeface="+mn-cs"/>
                        </a:rPr>
                        <a:t>Principle IV: Responsibility to the School Community</a:t>
                      </a:r>
                    </a:p>
                  </a:txBody>
                  <a:tcPr>
                    <a:solidFill>
                      <a:schemeClr val="accent1">
                        <a:lumMod val="50000"/>
                      </a:schemeClr>
                    </a:solidFill>
                  </a:tcPr>
                </a:tc>
                <a:extLst>
                  <a:ext uri="{0D108BD9-81ED-4DB2-BD59-A6C34878D82A}">
                    <a16:rowId xmlns:a16="http://schemas.microsoft.com/office/drawing/2014/main" val="1498686180"/>
                  </a:ext>
                </a:extLst>
              </a:tr>
              <a:tr h="707571">
                <a:tc>
                  <a:txBody>
                    <a:bodyPr/>
                    <a:lstStyle/>
                    <a:p>
                      <a:pPr marL="0" marR="0" algn="l" defTabSz="914400" rtl="0" eaLnBrk="1" latinLnBrk="0" hangingPunct="1">
                        <a:lnSpc>
                          <a:spcPct val="107000"/>
                        </a:lnSpc>
                        <a:spcBef>
                          <a:spcPts val="0"/>
                        </a:spcBef>
                        <a:spcAft>
                          <a:spcPts val="800"/>
                        </a:spcAft>
                      </a:pPr>
                      <a:r>
                        <a:rPr lang="en-US" sz="1800" b="1" kern="1200" dirty="0">
                          <a:solidFill>
                            <a:schemeClr val="lt1"/>
                          </a:solidFill>
                          <a:effectLst/>
                          <a:latin typeface="+mn-lt"/>
                          <a:ea typeface="+mn-ea"/>
                          <a:cs typeface="+mn-cs"/>
                        </a:rPr>
                        <a:t>Principle V: Responsible and Ethical Use of Technology</a:t>
                      </a:r>
                    </a:p>
                  </a:txBody>
                  <a:tcPr>
                    <a:solidFill>
                      <a:schemeClr val="accent5">
                        <a:lumMod val="75000"/>
                      </a:schemeClr>
                    </a:solidFill>
                  </a:tcPr>
                </a:tc>
                <a:extLst>
                  <a:ext uri="{0D108BD9-81ED-4DB2-BD59-A6C34878D82A}">
                    <a16:rowId xmlns:a16="http://schemas.microsoft.com/office/drawing/2014/main" val="751599622"/>
                  </a:ext>
                </a:extLst>
              </a:tr>
            </a:tbl>
          </a:graphicData>
        </a:graphic>
      </p:graphicFrame>
    </p:spTree>
    <p:extLst>
      <p:ext uri="{BB962C8B-B14F-4D97-AF65-F5344CB8AC3E}">
        <p14:creationId xmlns:p14="http://schemas.microsoft.com/office/powerpoint/2010/main" val="286660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pic>
        <p:nvPicPr>
          <p:cNvPr id="3" name="Picture 2">
            <a:extLst>
              <a:ext uri="{FF2B5EF4-FFF2-40B4-BE49-F238E27FC236}">
                <a16:creationId xmlns:a16="http://schemas.microsoft.com/office/drawing/2014/main" id="{2659B33D-3FCB-442F-9C18-EE3EF310498B}"/>
              </a:ext>
            </a:extLst>
          </p:cNvPr>
          <p:cNvPicPr>
            <a:picLocks noChangeAspect="1"/>
          </p:cNvPicPr>
          <p:nvPr/>
        </p:nvPicPr>
        <p:blipFill>
          <a:blip r:embed="rId5"/>
          <a:stretch>
            <a:fillRect/>
          </a:stretch>
        </p:blipFill>
        <p:spPr>
          <a:xfrm>
            <a:off x="3581400" y="762000"/>
            <a:ext cx="4343400" cy="2303763"/>
          </a:xfrm>
          <a:prstGeom prst="rect">
            <a:avLst/>
          </a:prstGeom>
        </p:spPr>
      </p:pic>
      <p:sp>
        <p:nvSpPr>
          <p:cNvPr id="4" name="TextBox 3">
            <a:extLst>
              <a:ext uri="{FF2B5EF4-FFF2-40B4-BE49-F238E27FC236}">
                <a16:creationId xmlns:a16="http://schemas.microsoft.com/office/drawing/2014/main" id="{8B8E69E6-ADEA-4E76-983D-B0839BEC334F}"/>
              </a:ext>
            </a:extLst>
          </p:cNvPr>
          <p:cNvSpPr txBox="1"/>
          <p:nvPr/>
        </p:nvSpPr>
        <p:spPr>
          <a:xfrm>
            <a:off x="3537749" y="2915991"/>
            <a:ext cx="5301451" cy="1200329"/>
          </a:xfrm>
          <a:prstGeom prst="rect">
            <a:avLst/>
          </a:prstGeom>
          <a:noFill/>
        </p:spPr>
        <p:txBody>
          <a:bodyPr wrap="none" rtlCol="0">
            <a:spAutoFit/>
          </a:bodyPr>
          <a:lstStyle/>
          <a:p>
            <a:r>
              <a:rPr lang="en-US" dirty="0"/>
              <a:t>What is at the heart of this principle?</a:t>
            </a:r>
          </a:p>
          <a:p>
            <a:r>
              <a:rPr lang="en-US" dirty="0"/>
              <a:t>How might you use this to guide your practice?</a:t>
            </a:r>
          </a:p>
          <a:p>
            <a:r>
              <a:rPr lang="en-US" dirty="0"/>
              <a:t>How could you share this with trusted colleagues?</a:t>
            </a:r>
          </a:p>
          <a:p>
            <a:endParaRPr lang="en-US" dirty="0"/>
          </a:p>
        </p:txBody>
      </p:sp>
      <p:pic>
        <p:nvPicPr>
          <p:cNvPr id="1026" name="Picture 2" descr="See the source image">
            <a:extLst>
              <a:ext uri="{FF2B5EF4-FFF2-40B4-BE49-F238E27FC236}">
                <a16:creationId xmlns:a16="http://schemas.microsoft.com/office/drawing/2014/main" id="{10B971C2-C539-49A2-ADE2-40132F34D6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560072"/>
            <a:ext cx="3030310" cy="303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53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28600" y="4864811"/>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 name="Title 1"/>
          <p:cNvSpPr txBox="1">
            <a:spLocks/>
          </p:cNvSpPr>
          <p:nvPr/>
        </p:nvSpPr>
        <p:spPr>
          <a:xfrm>
            <a:off x="628650" y="979847"/>
            <a:ext cx="7886700" cy="99417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Today’s Objectives:</a:t>
            </a:r>
          </a:p>
        </p:txBody>
      </p:sp>
      <p:sp>
        <p:nvSpPr>
          <p:cNvPr id="16" name="TextBox 15"/>
          <p:cNvSpPr txBox="1"/>
          <p:nvPr/>
        </p:nvSpPr>
        <p:spPr>
          <a:xfrm>
            <a:off x="790292" y="1781401"/>
            <a:ext cx="7896508" cy="1323439"/>
          </a:xfrm>
          <a:prstGeom prst="rect">
            <a:avLst/>
          </a:prstGeom>
          <a:noFill/>
        </p:spPr>
        <p:txBody>
          <a:bodyPr wrap="square" rtlCol="0">
            <a:spAutoFit/>
          </a:bodyPr>
          <a:lstStyle/>
          <a:p>
            <a:pPr marL="342900" lvl="0" indent="-342900">
              <a:buFont typeface="Arial" pitchFamily="34" charset="0"/>
              <a:buChar char="•"/>
            </a:pPr>
            <a:r>
              <a:rPr lang="en-US" sz="2000" dirty="0"/>
              <a:t>Understand the need and uses of the Model Code of Ethics for Educators (MCEE)</a:t>
            </a:r>
          </a:p>
          <a:p>
            <a:pPr lvl="0"/>
            <a:endParaRPr lang="en-US" sz="2000" dirty="0"/>
          </a:p>
          <a:p>
            <a:pPr marL="342900" lvl="0" indent="-342900">
              <a:buFont typeface="Arial" pitchFamily="34" charset="0"/>
              <a:buChar char="•"/>
            </a:pPr>
            <a:r>
              <a:rPr lang="en-US" sz="2000" dirty="0"/>
              <a:t>Apply new ethical understandings to practice </a:t>
            </a:r>
          </a:p>
        </p:txBody>
      </p:sp>
    </p:spTree>
    <p:extLst>
      <p:ext uri="{BB962C8B-B14F-4D97-AF65-F5344CB8AC3E}">
        <p14:creationId xmlns:p14="http://schemas.microsoft.com/office/powerpoint/2010/main" val="347777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364" name="TextBox 2"/>
          <p:cNvSpPr txBox="1">
            <a:spLocks noChangeArrowheads="1"/>
          </p:cNvSpPr>
          <p:nvPr/>
        </p:nvSpPr>
        <p:spPr bwMode="auto">
          <a:xfrm>
            <a:off x="685800" y="2590800"/>
            <a:ext cx="8239918" cy="1938992"/>
          </a:xfrm>
          <a:prstGeom prst="rect">
            <a:avLst/>
          </a:prstGeom>
          <a:noFill/>
          <a:ln w="9525">
            <a:noFill/>
            <a:miter lim="800000"/>
            <a:headEnd/>
            <a:tailEnd/>
          </a:ln>
        </p:spPr>
        <p:txBody>
          <a:bodyPr wrap="square">
            <a:spAutoFit/>
          </a:bodyPr>
          <a:lstStyle/>
          <a:p>
            <a:pPr algn="ctr"/>
            <a:r>
              <a:rPr lang="en-US" sz="6000" b="1" dirty="0">
                <a:latin typeface="Franklin Gothic Medium" panose="020B0603020102020204" pitchFamily="34" charset="0"/>
                <a:cs typeface="Calibri" pitchFamily="34" charset="0"/>
              </a:rPr>
              <a:t>Applying the MCEE to an ethical  dilemma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09600"/>
            <a:ext cx="3420408" cy="990600"/>
          </a:xfrm>
          <a:prstGeom prst="rect">
            <a:avLst/>
          </a:prstGeom>
        </p:spPr>
      </p:pic>
      <p:grpSp>
        <p:nvGrpSpPr>
          <p:cNvPr id="8" name="Group 8"/>
          <p:cNvGrpSpPr>
            <a:grpSpLocks/>
          </p:cNvGrpSpPr>
          <p:nvPr/>
        </p:nvGrpSpPr>
        <p:grpSpPr bwMode="auto">
          <a:xfrm rot="10800000">
            <a:off x="228600" y="5193433"/>
            <a:ext cx="8700670" cy="742951"/>
            <a:chOff x="110185200" y="106330322"/>
            <a:chExt cx="7543800" cy="971186"/>
          </a:xfrm>
        </p:grpSpPr>
        <p:sp>
          <p:nvSpPr>
            <p:cNvPr id="9"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16"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7" name="Group 8"/>
          <p:cNvGrpSpPr>
            <a:grpSpLocks/>
          </p:cNvGrpSpPr>
          <p:nvPr/>
        </p:nvGrpSpPr>
        <p:grpSpPr bwMode="auto">
          <a:xfrm rot="10800000">
            <a:off x="228600" y="5193433"/>
            <a:ext cx="8700670" cy="742951"/>
            <a:chOff x="110185200" y="106330322"/>
            <a:chExt cx="7543800" cy="971186"/>
          </a:xfrm>
        </p:grpSpPr>
        <p:sp>
          <p:nvSpPr>
            <p:cNvPr id="1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14"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Tree>
    <p:extLst>
      <p:ext uri="{BB962C8B-B14F-4D97-AF65-F5344CB8AC3E}">
        <p14:creationId xmlns:p14="http://schemas.microsoft.com/office/powerpoint/2010/main" val="77949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 name="Title 1"/>
          <p:cNvSpPr txBox="1">
            <a:spLocks/>
          </p:cNvSpPr>
          <p:nvPr/>
        </p:nvSpPr>
        <p:spPr>
          <a:xfrm>
            <a:off x="628650" y="1088365"/>
            <a:ext cx="7886700" cy="99417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A dilemma to ponder…</a:t>
            </a:r>
          </a:p>
        </p:txBody>
      </p:sp>
      <p:sp>
        <p:nvSpPr>
          <p:cNvPr id="16" name="TextBox 15"/>
          <p:cNvSpPr txBox="1"/>
          <p:nvPr/>
        </p:nvSpPr>
        <p:spPr>
          <a:xfrm>
            <a:off x="790292" y="1974019"/>
            <a:ext cx="7563416" cy="4401205"/>
          </a:xfrm>
          <a:prstGeom prst="rect">
            <a:avLst/>
          </a:prstGeom>
          <a:noFill/>
        </p:spPr>
        <p:txBody>
          <a:bodyPr wrap="square" rtlCol="0">
            <a:spAutoFit/>
          </a:bodyPr>
          <a:lstStyle/>
          <a:p>
            <a:r>
              <a:rPr lang="en-US" sz="2000" dirty="0"/>
              <a:t>Mr. Smith is a 23 year-old high school English teacher and volleyball coach who has just finished his first year as a certified educator at Local High School. </a:t>
            </a:r>
          </a:p>
          <a:p>
            <a:endParaRPr lang="en-US" sz="2000" dirty="0"/>
          </a:p>
          <a:p>
            <a:r>
              <a:rPr lang="en-US" sz="2000" dirty="0"/>
              <a:t>In July of his summer break, he stops by his favorite coffee shop to enjoy a cup of fresh-brewed Sumatra.  He runs into one of his former student-athletes, Julie, who is 19 years old.  </a:t>
            </a:r>
          </a:p>
          <a:p>
            <a:endParaRPr lang="en-US" sz="2000" dirty="0"/>
          </a:p>
          <a:p>
            <a:r>
              <a:rPr lang="en-US" sz="2000" dirty="0"/>
              <a:t>They end up talking for several hours, and decide to meet the following day at the same coffee shop.  They meet several more times that week, and mutually decide to commence a romantic dating relationship.</a:t>
            </a:r>
          </a:p>
          <a:p>
            <a:endParaRPr lang="en-US" sz="2000" dirty="0"/>
          </a:p>
          <a:p>
            <a:r>
              <a:rPr lang="en-US" sz="2000" dirty="0"/>
              <a:t>Source:  Dr. Troy Hutchings</a:t>
            </a:r>
          </a:p>
        </p:txBody>
      </p:sp>
    </p:spTree>
    <p:extLst>
      <p:ext uri="{BB962C8B-B14F-4D97-AF65-F5344CB8AC3E}">
        <p14:creationId xmlns:p14="http://schemas.microsoft.com/office/powerpoint/2010/main" val="1358524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 name="Title 1"/>
          <p:cNvSpPr txBox="1">
            <a:spLocks/>
          </p:cNvSpPr>
          <p:nvPr/>
        </p:nvSpPr>
        <p:spPr>
          <a:xfrm>
            <a:off x="628650" y="1088365"/>
            <a:ext cx="7886700" cy="99417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A dilemma to ponder…</a:t>
            </a:r>
          </a:p>
        </p:txBody>
      </p:sp>
      <p:sp>
        <p:nvSpPr>
          <p:cNvPr id="16" name="TextBox 15"/>
          <p:cNvSpPr txBox="1"/>
          <p:nvPr/>
        </p:nvSpPr>
        <p:spPr>
          <a:xfrm>
            <a:off x="790292" y="1974019"/>
            <a:ext cx="7563416" cy="4708981"/>
          </a:xfrm>
          <a:prstGeom prst="rect">
            <a:avLst/>
          </a:prstGeom>
          <a:noFill/>
        </p:spPr>
        <p:txBody>
          <a:bodyPr wrap="square" rtlCol="0">
            <a:spAutoFit/>
          </a:bodyPr>
          <a:lstStyle/>
          <a:p>
            <a:r>
              <a:rPr lang="en-US" sz="2000" dirty="0"/>
              <a:t>Mr. Smith is a 23 year-old high school English teacher and volleyball coach who has just finished his first year as a certified educator at Local High School. </a:t>
            </a:r>
          </a:p>
          <a:p>
            <a:endParaRPr lang="en-US" sz="2000" dirty="0"/>
          </a:p>
          <a:p>
            <a:r>
              <a:rPr lang="en-US" sz="2000" dirty="0"/>
              <a:t>In July of his summer break, he stops by his favorite coffee shop to enjoy a cup of fresh-brewed Sumatra.  He runs into one of his former student-athletes, Julie, who is 19 years old.  </a:t>
            </a:r>
          </a:p>
          <a:p>
            <a:endParaRPr lang="en-US" sz="2000" dirty="0"/>
          </a:p>
          <a:p>
            <a:r>
              <a:rPr lang="en-US" sz="2000" dirty="0"/>
              <a:t>They end up talking for several hours, and decide to meet the following day at the same coffee shop.  They meet several more times that week, and mutually decide to commence a romantic dating relationship.</a:t>
            </a:r>
          </a:p>
          <a:p>
            <a:endParaRPr lang="en-US" sz="2000" dirty="0"/>
          </a:p>
          <a:p>
            <a:r>
              <a:rPr lang="en-US" sz="2000" dirty="0"/>
              <a:t>Source:  Dr. Troy Hutchings</a:t>
            </a:r>
          </a:p>
          <a:p>
            <a:endParaRPr lang="en-US" sz="2000" dirty="0"/>
          </a:p>
        </p:txBody>
      </p:sp>
      <p:sp>
        <p:nvSpPr>
          <p:cNvPr id="17" name="TextBox 16"/>
          <p:cNvSpPr txBox="1"/>
          <p:nvPr/>
        </p:nvSpPr>
        <p:spPr>
          <a:xfrm rot="19278150">
            <a:off x="1027004" y="2277992"/>
            <a:ext cx="7544473" cy="1361911"/>
          </a:xfrm>
          <a:prstGeom prst="rect">
            <a:avLst/>
          </a:prstGeom>
          <a:noFill/>
        </p:spPr>
        <p:txBody>
          <a:bodyPr wrap="square" rtlCol="0">
            <a:spAutoFit/>
          </a:bodyPr>
          <a:lstStyle/>
          <a:p>
            <a:r>
              <a:rPr lang="en-US" sz="8250" dirty="0">
                <a:solidFill>
                  <a:srgbClr val="C00000"/>
                </a:solidFill>
              </a:rPr>
              <a:t>“Is this ethical?”</a:t>
            </a:r>
          </a:p>
        </p:txBody>
      </p:sp>
    </p:spTree>
    <p:extLst>
      <p:ext uri="{BB962C8B-B14F-4D97-AF65-F5344CB8AC3E}">
        <p14:creationId xmlns:p14="http://schemas.microsoft.com/office/powerpoint/2010/main" val="201578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 name="Title 1"/>
          <p:cNvSpPr txBox="1">
            <a:spLocks/>
          </p:cNvSpPr>
          <p:nvPr/>
        </p:nvSpPr>
        <p:spPr>
          <a:xfrm>
            <a:off x="-69265" y="1133168"/>
            <a:ext cx="9296400" cy="99417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Let’s throw in a few “ick” variables…</a:t>
            </a:r>
          </a:p>
        </p:txBody>
      </p:sp>
      <p:sp>
        <p:nvSpPr>
          <p:cNvPr id="16" name="TextBox 15"/>
          <p:cNvSpPr txBox="1"/>
          <p:nvPr/>
        </p:nvSpPr>
        <p:spPr>
          <a:xfrm>
            <a:off x="838200" y="2035595"/>
            <a:ext cx="7790447" cy="3439403"/>
          </a:xfrm>
          <a:prstGeom prst="rect">
            <a:avLst/>
          </a:prstGeom>
          <a:noFill/>
        </p:spPr>
        <p:txBody>
          <a:bodyPr wrap="square" rtlCol="0">
            <a:spAutoFit/>
          </a:bodyPr>
          <a:lstStyle/>
          <a:p>
            <a:pPr>
              <a:lnSpc>
                <a:spcPct val="150000"/>
              </a:lnSpc>
            </a:pPr>
            <a:r>
              <a:rPr lang="en-US" dirty="0"/>
              <a:t>Mr. Smith is 45 years-old and Julie is 18 </a:t>
            </a:r>
          </a:p>
          <a:p>
            <a:pPr>
              <a:lnSpc>
                <a:spcPct val="150000"/>
              </a:lnSpc>
            </a:pPr>
            <a:endParaRPr lang="en-US" dirty="0"/>
          </a:p>
          <a:p>
            <a:pPr>
              <a:lnSpc>
                <a:spcPct val="150000"/>
              </a:lnSpc>
            </a:pPr>
            <a:r>
              <a:rPr lang="en-US" dirty="0"/>
              <a:t>Mr. Smith is 45 and has a daughter Julie’s age</a:t>
            </a:r>
          </a:p>
          <a:p>
            <a:pPr>
              <a:lnSpc>
                <a:spcPct val="150000"/>
              </a:lnSpc>
            </a:pPr>
            <a:endParaRPr lang="en-US" dirty="0"/>
          </a:p>
          <a:p>
            <a:pPr>
              <a:lnSpc>
                <a:spcPct val="150000"/>
              </a:lnSpc>
            </a:pPr>
            <a:r>
              <a:rPr lang="en-US" dirty="0"/>
              <a:t>Mr. Smith knew that Julie had a crush on him all year</a:t>
            </a:r>
          </a:p>
          <a:p>
            <a:pPr>
              <a:lnSpc>
                <a:spcPct val="150000"/>
              </a:lnSpc>
            </a:pPr>
            <a:endParaRPr lang="en-US" dirty="0"/>
          </a:p>
          <a:p>
            <a:pPr>
              <a:lnSpc>
                <a:spcPct val="150000"/>
              </a:lnSpc>
            </a:pPr>
            <a:r>
              <a:rPr lang="en-US" dirty="0"/>
              <a:t>Julie was texting Mr. Smith during her senior year about personal problems</a:t>
            </a:r>
            <a:endParaRPr lang="en-US" sz="1500" dirty="0"/>
          </a:p>
          <a:p>
            <a:pPr marL="214313" indent="-214313">
              <a:buFont typeface="Arial" panose="020B0604020202020204" pitchFamily="34" charset="0"/>
              <a:buChar char="•"/>
            </a:pPr>
            <a:endParaRPr lang="en-US" sz="1500" dirty="0"/>
          </a:p>
          <a:p>
            <a:pPr marL="214313" indent="-214313">
              <a:buFont typeface="Arial" panose="020B0604020202020204" pitchFamily="34" charset="0"/>
              <a:buChar char="•"/>
            </a:pPr>
            <a:endParaRPr lang="en-US" sz="1350" dirty="0"/>
          </a:p>
        </p:txBody>
      </p:sp>
      <p:sp>
        <p:nvSpPr>
          <p:cNvPr id="17" name="TextBox 16"/>
          <p:cNvSpPr txBox="1"/>
          <p:nvPr/>
        </p:nvSpPr>
        <p:spPr>
          <a:xfrm>
            <a:off x="553231" y="5130444"/>
            <a:ext cx="8229600" cy="1754326"/>
          </a:xfrm>
          <a:prstGeom prst="rect">
            <a:avLst/>
          </a:prstGeom>
          <a:noFill/>
        </p:spPr>
        <p:txBody>
          <a:bodyPr wrap="square" rtlCol="0">
            <a:spAutoFit/>
          </a:bodyPr>
          <a:lstStyle/>
          <a:p>
            <a:r>
              <a:rPr lang="en-US" sz="3000" dirty="0"/>
              <a:t>Does this change the ethicality of the situation?</a:t>
            </a:r>
          </a:p>
          <a:p>
            <a:endParaRPr lang="en-US" sz="3000" dirty="0"/>
          </a:p>
          <a:p>
            <a:r>
              <a:rPr lang="en-US" dirty="0"/>
              <a:t>Source:  Dr. Troy Hutchings</a:t>
            </a:r>
          </a:p>
          <a:p>
            <a:endParaRPr lang="en-US" sz="3000" dirty="0"/>
          </a:p>
        </p:txBody>
      </p:sp>
      <p:sp>
        <p:nvSpPr>
          <p:cNvPr id="18" name="TextBox 17"/>
          <p:cNvSpPr txBox="1"/>
          <p:nvPr/>
        </p:nvSpPr>
        <p:spPr>
          <a:xfrm>
            <a:off x="585718" y="2542698"/>
            <a:ext cx="1475670" cy="338554"/>
          </a:xfrm>
          <a:prstGeom prst="rect">
            <a:avLst/>
          </a:prstGeom>
          <a:noFill/>
        </p:spPr>
        <p:txBody>
          <a:bodyPr wrap="square" rtlCol="0">
            <a:spAutoFit/>
          </a:bodyPr>
          <a:lstStyle/>
          <a:p>
            <a:r>
              <a:rPr lang="en-US" sz="1600" dirty="0">
                <a:solidFill>
                  <a:srgbClr val="C00000"/>
                </a:solidFill>
              </a:rPr>
              <a:t>Or Perhaps…</a:t>
            </a:r>
          </a:p>
        </p:txBody>
      </p:sp>
      <p:sp>
        <p:nvSpPr>
          <p:cNvPr id="19" name="TextBox 18"/>
          <p:cNvSpPr txBox="1"/>
          <p:nvPr/>
        </p:nvSpPr>
        <p:spPr>
          <a:xfrm>
            <a:off x="572281" y="3384554"/>
            <a:ext cx="1475670" cy="338554"/>
          </a:xfrm>
          <a:prstGeom prst="rect">
            <a:avLst/>
          </a:prstGeom>
          <a:noFill/>
        </p:spPr>
        <p:txBody>
          <a:bodyPr wrap="square" rtlCol="0">
            <a:spAutoFit/>
          </a:bodyPr>
          <a:lstStyle/>
          <a:p>
            <a:r>
              <a:rPr lang="en-US" sz="1600" dirty="0">
                <a:solidFill>
                  <a:srgbClr val="C00000"/>
                </a:solidFill>
              </a:rPr>
              <a:t>Or Perhaps…</a:t>
            </a:r>
          </a:p>
        </p:txBody>
      </p:sp>
      <p:sp>
        <p:nvSpPr>
          <p:cNvPr id="21" name="TextBox 20"/>
          <p:cNvSpPr txBox="1"/>
          <p:nvPr/>
        </p:nvSpPr>
        <p:spPr>
          <a:xfrm>
            <a:off x="572281" y="4157246"/>
            <a:ext cx="1475670" cy="338554"/>
          </a:xfrm>
          <a:prstGeom prst="rect">
            <a:avLst/>
          </a:prstGeom>
          <a:noFill/>
        </p:spPr>
        <p:txBody>
          <a:bodyPr wrap="square" rtlCol="0">
            <a:spAutoFit/>
          </a:bodyPr>
          <a:lstStyle/>
          <a:p>
            <a:r>
              <a:rPr lang="en-US" sz="1600" dirty="0">
                <a:solidFill>
                  <a:srgbClr val="C00000"/>
                </a:solidFill>
              </a:rPr>
              <a:t>Or Perhaps…</a:t>
            </a:r>
          </a:p>
        </p:txBody>
      </p:sp>
    </p:spTree>
    <p:extLst>
      <p:ext uri="{BB962C8B-B14F-4D97-AF65-F5344CB8AC3E}">
        <p14:creationId xmlns:p14="http://schemas.microsoft.com/office/powerpoint/2010/main" val="41233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10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10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fade">
                                      <p:cBhvr>
                                        <p:cTn id="35" dur="1000"/>
                                        <p:tgtEl>
                                          <p:spTgt spid="1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 name="Title 1"/>
          <p:cNvSpPr txBox="1">
            <a:spLocks/>
          </p:cNvSpPr>
          <p:nvPr/>
        </p:nvSpPr>
        <p:spPr>
          <a:xfrm>
            <a:off x="2819400" y="1204498"/>
            <a:ext cx="3222370" cy="994172"/>
          </a:xfrm>
          <a:prstGeom prst="rect">
            <a:avLst/>
          </a:prstGeom>
        </p:spPr>
        <p:txBody>
          <a:bodyPr>
            <a:normAutofit fontScale="82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“Is this ethical?”</a:t>
            </a:r>
          </a:p>
        </p:txBody>
      </p:sp>
      <p:sp>
        <p:nvSpPr>
          <p:cNvPr id="16" name="TextBox 15"/>
          <p:cNvSpPr txBox="1"/>
          <p:nvPr/>
        </p:nvSpPr>
        <p:spPr>
          <a:xfrm>
            <a:off x="777131" y="2440830"/>
            <a:ext cx="2657308" cy="461665"/>
          </a:xfrm>
          <a:prstGeom prst="rect">
            <a:avLst/>
          </a:prstGeom>
          <a:noFill/>
        </p:spPr>
        <p:txBody>
          <a:bodyPr wrap="square" rtlCol="0">
            <a:spAutoFit/>
          </a:bodyPr>
          <a:lstStyle/>
          <a:p>
            <a:r>
              <a:rPr lang="en-US" sz="2400" dirty="0"/>
              <a:t>Personal Morality</a:t>
            </a:r>
          </a:p>
        </p:txBody>
      </p:sp>
      <p:sp>
        <p:nvSpPr>
          <p:cNvPr id="17" name="TextBox 16"/>
          <p:cNvSpPr txBox="1"/>
          <p:nvPr/>
        </p:nvSpPr>
        <p:spPr>
          <a:xfrm>
            <a:off x="1204258" y="2861304"/>
            <a:ext cx="2060235" cy="369332"/>
          </a:xfrm>
          <a:prstGeom prst="rect">
            <a:avLst/>
          </a:prstGeom>
          <a:noFill/>
        </p:spPr>
        <p:txBody>
          <a:bodyPr wrap="square" rtlCol="0">
            <a:spAutoFit/>
          </a:bodyPr>
          <a:lstStyle/>
          <a:p>
            <a:r>
              <a:rPr lang="en-US" dirty="0"/>
              <a:t>Right vs Wrong</a:t>
            </a:r>
          </a:p>
        </p:txBody>
      </p:sp>
      <p:sp>
        <p:nvSpPr>
          <p:cNvPr id="18" name="TextBox 17"/>
          <p:cNvSpPr txBox="1"/>
          <p:nvPr/>
        </p:nvSpPr>
        <p:spPr>
          <a:xfrm>
            <a:off x="1209978" y="3825479"/>
            <a:ext cx="1846601" cy="369332"/>
          </a:xfrm>
          <a:prstGeom prst="rect">
            <a:avLst/>
          </a:prstGeom>
          <a:noFill/>
        </p:spPr>
        <p:txBody>
          <a:bodyPr wrap="square" rtlCol="0">
            <a:spAutoFit/>
          </a:bodyPr>
          <a:lstStyle/>
          <a:p>
            <a:r>
              <a:rPr lang="en-US" dirty="0"/>
              <a:t>Personal Values</a:t>
            </a:r>
          </a:p>
        </p:txBody>
      </p:sp>
      <p:sp>
        <p:nvSpPr>
          <p:cNvPr id="19" name="TextBox 18"/>
          <p:cNvSpPr txBox="1"/>
          <p:nvPr/>
        </p:nvSpPr>
        <p:spPr>
          <a:xfrm>
            <a:off x="5425740" y="2463048"/>
            <a:ext cx="2581670" cy="461665"/>
          </a:xfrm>
          <a:prstGeom prst="rect">
            <a:avLst/>
          </a:prstGeom>
          <a:noFill/>
        </p:spPr>
        <p:txBody>
          <a:bodyPr wrap="square" rtlCol="0">
            <a:spAutoFit/>
          </a:bodyPr>
          <a:lstStyle/>
          <a:p>
            <a:r>
              <a:rPr lang="en-US" sz="2400" dirty="0"/>
              <a:t>Defer to the Law</a:t>
            </a:r>
          </a:p>
        </p:txBody>
      </p:sp>
      <p:sp>
        <p:nvSpPr>
          <p:cNvPr id="20" name="TextBox 19"/>
          <p:cNvSpPr txBox="1"/>
          <p:nvPr/>
        </p:nvSpPr>
        <p:spPr>
          <a:xfrm>
            <a:off x="1388937" y="3204663"/>
            <a:ext cx="1575513" cy="369332"/>
          </a:xfrm>
          <a:prstGeom prst="rect">
            <a:avLst/>
          </a:prstGeom>
          <a:noFill/>
        </p:spPr>
        <p:txBody>
          <a:bodyPr wrap="square" rtlCol="0">
            <a:spAutoFit/>
          </a:bodyPr>
          <a:lstStyle/>
          <a:p>
            <a:r>
              <a:rPr lang="en-US" dirty="0"/>
              <a:t>Good vs Evil</a:t>
            </a:r>
          </a:p>
        </p:txBody>
      </p:sp>
      <p:sp>
        <p:nvSpPr>
          <p:cNvPr id="21" name="TextBox 20"/>
          <p:cNvSpPr txBox="1"/>
          <p:nvPr/>
        </p:nvSpPr>
        <p:spPr>
          <a:xfrm>
            <a:off x="1441104" y="3519211"/>
            <a:ext cx="1413713" cy="369332"/>
          </a:xfrm>
          <a:prstGeom prst="rect">
            <a:avLst/>
          </a:prstGeom>
          <a:noFill/>
        </p:spPr>
        <p:txBody>
          <a:bodyPr wrap="square" rtlCol="0">
            <a:spAutoFit/>
          </a:bodyPr>
          <a:lstStyle/>
          <a:p>
            <a:r>
              <a:rPr lang="en-US" dirty="0"/>
              <a:t>Us vs Them</a:t>
            </a:r>
          </a:p>
        </p:txBody>
      </p:sp>
      <p:cxnSp>
        <p:nvCxnSpPr>
          <p:cNvPr id="22" name="Straight Connector 21"/>
          <p:cNvCxnSpPr/>
          <p:nvPr/>
        </p:nvCxnSpPr>
        <p:spPr>
          <a:xfrm flipH="1">
            <a:off x="4426986" y="1887804"/>
            <a:ext cx="6207" cy="7282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808048" y="2637292"/>
            <a:ext cx="1237876" cy="1"/>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36253" y="2861304"/>
            <a:ext cx="1812791" cy="369332"/>
          </a:xfrm>
          <a:prstGeom prst="rect">
            <a:avLst/>
          </a:prstGeom>
          <a:noFill/>
        </p:spPr>
        <p:txBody>
          <a:bodyPr wrap="square" rtlCol="0">
            <a:spAutoFit/>
          </a:bodyPr>
          <a:lstStyle/>
          <a:p>
            <a:r>
              <a:rPr lang="en-US" dirty="0"/>
              <a:t>Right vs Wrong</a:t>
            </a:r>
          </a:p>
        </p:txBody>
      </p:sp>
      <p:sp>
        <p:nvSpPr>
          <p:cNvPr id="25" name="TextBox 24"/>
          <p:cNvSpPr txBox="1"/>
          <p:nvPr/>
        </p:nvSpPr>
        <p:spPr>
          <a:xfrm>
            <a:off x="5981920" y="3173543"/>
            <a:ext cx="1539966" cy="369332"/>
          </a:xfrm>
          <a:prstGeom prst="rect">
            <a:avLst/>
          </a:prstGeom>
          <a:noFill/>
        </p:spPr>
        <p:txBody>
          <a:bodyPr wrap="square" rtlCol="0">
            <a:spAutoFit/>
          </a:bodyPr>
          <a:lstStyle/>
          <a:p>
            <a:r>
              <a:rPr lang="en-US" dirty="0"/>
              <a:t>Good vs Evil</a:t>
            </a:r>
          </a:p>
        </p:txBody>
      </p:sp>
      <p:sp>
        <p:nvSpPr>
          <p:cNvPr id="26" name="TextBox 25"/>
          <p:cNvSpPr txBox="1"/>
          <p:nvPr/>
        </p:nvSpPr>
        <p:spPr>
          <a:xfrm>
            <a:off x="6049327" y="3519211"/>
            <a:ext cx="1413713" cy="369332"/>
          </a:xfrm>
          <a:prstGeom prst="rect">
            <a:avLst/>
          </a:prstGeom>
          <a:noFill/>
        </p:spPr>
        <p:txBody>
          <a:bodyPr wrap="square" rtlCol="0">
            <a:spAutoFit/>
          </a:bodyPr>
          <a:lstStyle/>
          <a:p>
            <a:r>
              <a:rPr lang="en-US" dirty="0"/>
              <a:t>Us vs Them</a:t>
            </a:r>
          </a:p>
        </p:txBody>
      </p:sp>
      <p:sp>
        <p:nvSpPr>
          <p:cNvPr id="27" name="TextBox 26"/>
          <p:cNvSpPr txBox="1"/>
          <p:nvPr/>
        </p:nvSpPr>
        <p:spPr>
          <a:xfrm>
            <a:off x="975745" y="4693409"/>
            <a:ext cx="7800695" cy="2239074"/>
          </a:xfrm>
          <a:prstGeom prst="rect">
            <a:avLst/>
          </a:prstGeom>
          <a:noFill/>
        </p:spPr>
        <p:txBody>
          <a:bodyPr wrap="square" rtlCol="0">
            <a:spAutoFit/>
          </a:bodyPr>
          <a:lstStyle/>
          <a:p>
            <a:r>
              <a:rPr lang="en-US" sz="4050" dirty="0">
                <a:solidFill>
                  <a:srgbClr val="FF0000"/>
                </a:solidFill>
              </a:rPr>
              <a:t>Is this even the right question?</a:t>
            </a:r>
          </a:p>
          <a:p>
            <a:endParaRPr lang="en-US" sz="4050" dirty="0">
              <a:solidFill>
                <a:srgbClr val="FF0000"/>
              </a:solidFill>
            </a:endParaRPr>
          </a:p>
          <a:p>
            <a:r>
              <a:rPr lang="en-US" dirty="0"/>
              <a:t>Source:  Dr. Troy Hutchings</a:t>
            </a:r>
          </a:p>
          <a:p>
            <a:endParaRPr lang="en-US" sz="4050" dirty="0">
              <a:solidFill>
                <a:srgbClr val="FF0000"/>
              </a:solidFill>
            </a:endParaRPr>
          </a:p>
        </p:txBody>
      </p:sp>
    </p:spTree>
    <p:extLst>
      <p:ext uri="{BB962C8B-B14F-4D97-AF65-F5344CB8AC3E}">
        <p14:creationId xmlns:p14="http://schemas.microsoft.com/office/powerpoint/2010/main" val="31524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Effect transition="in" filter="fade">
                                      <p:cBhvr>
                                        <p:cTn id="5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 name="Title 2"/>
          <p:cNvSpPr txBox="1">
            <a:spLocks/>
          </p:cNvSpPr>
          <p:nvPr/>
        </p:nvSpPr>
        <p:spPr>
          <a:xfrm>
            <a:off x="533400" y="1397323"/>
            <a:ext cx="7982816" cy="769441"/>
          </a:xfrm>
          <a:prstGeom prst="rect">
            <a:avLst/>
          </a:prstGeom>
          <a:noFill/>
        </p:spPr>
        <p:txBody>
          <a:bodyPr wrap="square" rtlCol="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Let’s Reframe the Question…</a:t>
            </a:r>
          </a:p>
        </p:txBody>
      </p:sp>
      <p:sp>
        <p:nvSpPr>
          <p:cNvPr id="16" name="TextBox 15"/>
          <p:cNvSpPr txBox="1"/>
          <p:nvPr/>
        </p:nvSpPr>
        <p:spPr>
          <a:xfrm>
            <a:off x="563210" y="2519026"/>
            <a:ext cx="10643755" cy="2769989"/>
          </a:xfrm>
          <a:prstGeom prst="rect">
            <a:avLst/>
          </a:prstGeom>
          <a:noFill/>
        </p:spPr>
        <p:txBody>
          <a:bodyPr wrap="square" rtlCol="0">
            <a:spAutoFit/>
          </a:bodyPr>
          <a:lstStyle/>
          <a:p>
            <a:r>
              <a:rPr lang="en-US" sz="2400" i="1" dirty="0"/>
              <a:t>Does their dating pose any risks to:</a:t>
            </a:r>
          </a:p>
          <a:p>
            <a:endParaRPr lang="en-US" sz="600" i="1" dirty="0"/>
          </a:p>
          <a:p>
            <a:endParaRPr lang="en-US" sz="600" dirty="0"/>
          </a:p>
          <a:p>
            <a:r>
              <a:rPr lang="en-US" sz="2400" dirty="0"/>
              <a:t>   - his responsibility to students (past, present, and future)?</a:t>
            </a:r>
          </a:p>
          <a:p>
            <a:endParaRPr lang="en-US" sz="600" dirty="0"/>
          </a:p>
          <a:p>
            <a:r>
              <a:rPr lang="en-US" sz="2400" dirty="0"/>
              <a:t>   - his responsibility to the profession?</a:t>
            </a:r>
          </a:p>
          <a:p>
            <a:endParaRPr lang="en-US" sz="600" dirty="0"/>
          </a:p>
          <a:p>
            <a:r>
              <a:rPr lang="en-US" sz="2400" dirty="0"/>
              <a:t>   - his responsibility to himself?</a:t>
            </a:r>
          </a:p>
          <a:p>
            <a:endParaRPr lang="en-US" sz="1350" dirty="0"/>
          </a:p>
          <a:p>
            <a:endParaRPr lang="en-US" sz="1350" dirty="0"/>
          </a:p>
          <a:p>
            <a:endParaRPr lang="en-US" sz="1350" dirty="0"/>
          </a:p>
          <a:p>
            <a:endParaRPr lang="en-US" sz="1350" dirty="0"/>
          </a:p>
        </p:txBody>
      </p:sp>
      <p:sp>
        <p:nvSpPr>
          <p:cNvPr id="17" name="TextBox 16"/>
          <p:cNvSpPr txBox="1"/>
          <p:nvPr/>
        </p:nvSpPr>
        <p:spPr>
          <a:xfrm>
            <a:off x="335437" y="4962737"/>
            <a:ext cx="11752661" cy="1815882"/>
          </a:xfrm>
          <a:prstGeom prst="rect">
            <a:avLst/>
          </a:prstGeom>
          <a:noFill/>
        </p:spPr>
        <p:txBody>
          <a:bodyPr wrap="square" rtlCol="0">
            <a:spAutoFit/>
          </a:bodyPr>
          <a:lstStyle/>
          <a:p>
            <a:r>
              <a:rPr lang="en-US" sz="2800" b="1" dirty="0"/>
              <a:t>… and that’s exactly what a code of ethics does</a:t>
            </a:r>
          </a:p>
          <a:p>
            <a:endParaRPr lang="en-US" sz="2800" b="1" dirty="0"/>
          </a:p>
          <a:p>
            <a:r>
              <a:rPr lang="en-US" sz="2800" dirty="0"/>
              <a:t>Source:  Dr. Troy Hutchings</a:t>
            </a:r>
          </a:p>
          <a:p>
            <a:endParaRPr lang="en-US" sz="2800" b="1" dirty="0"/>
          </a:p>
        </p:txBody>
      </p:sp>
    </p:spTree>
    <p:extLst>
      <p:ext uri="{BB962C8B-B14F-4D97-AF65-F5344CB8AC3E}">
        <p14:creationId xmlns:p14="http://schemas.microsoft.com/office/powerpoint/2010/main" val="7479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Text Box 20"/>
          <p:cNvSpPr txBox="1">
            <a:spLocks noChangeArrowheads="1"/>
          </p:cNvSpPr>
          <p:nvPr/>
        </p:nvSpPr>
        <p:spPr bwMode="auto">
          <a:xfrm>
            <a:off x="1537855" y="355111"/>
            <a:ext cx="7620000" cy="641350"/>
          </a:xfrm>
          <a:prstGeom prst="rect">
            <a:avLst/>
          </a:prstGeom>
          <a:noFill/>
          <a:ln w="9525">
            <a:noFill/>
            <a:miter lim="800000"/>
            <a:headEnd/>
            <a:tailEnd/>
          </a:ln>
        </p:spPr>
        <p:txBody>
          <a:bodyPr>
            <a:spAutoFit/>
          </a:bodyPr>
          <a:lstStyle/>
          <a:p>
            <a:pPr algn="ctr">
              <a:spcBef>
                <a:spcPct val="50000"/>
              </a:spcBef>
            </a:pPr>
            <a:r>
              <a:rPr lang="en-US" sz="3600" b="1" dirty="0">
                <a:solidFill>
                  <a:srgbClr val="A71C1F"/>
                </a:solidFill>
              </a:rPr>
              <a:t>Applying the MCEE</a:t>
            </a:r>
          </a:p>
        </p:txBody>
      </p:sp>
      <p:sp>
        <p:nvSpPr>
          <p:cNvPr id="2" name="Rectangle 1"/>
          <p:cNvSpPr/>
          <p:nvPr/>
        </p:nvSpPr>
        <p:spPr>
          <a:xfrm>
            <a:off x="3733799" y="1524000"/>
            <a:ext cx="4294909" cy="4832092"/>
          </a:xfrm>
          <a:prstGeom prst="rect">
            <a:avLst/>
          </a:prstGeom>
        </p:spPr>
        <p:txBody>
          <a:bodyPr wrap="square">
            <a:spAutoFit/>
          </a:bodyPr>
          <a:lstStyle/>
          <a:p>
            <a:pPr lvl="1"/>
            <a:r>
              <a:rPr lang="en-US" sz="2800" b="1" dirty="0"/>
              <a:t>Working with your elbow partner, use the MCEE to determine where within the code would you find guidance for this situation? </a:t>
            </a:r>
          </a:p>
          <a:p>
            <a:pPr marL="800100" lvl="1" indent="-342900">
              <a:buFontTx/>
              <a:buAutoNum type="arabicPeriod"/>
            </a:pPr>
            <a:endParaRPr lang="en-US" sz="2800" b="1" dirty="0"/>
          </a:p>
          <a:p>
            <a:pPr marL="800100" lvl="1" indent="-342900">
              <a:buFontTx/>
              <a:buAutoNum type="arabicPeriod"/>
            </a:pPr>
            <a:endParaRPr lang="en-US" sz="2800" b="1" dirty="0"/>
          </a:p>
          <a:p>
            <a:pPr marL="800100" lvl="1" indent="-342900">
              <a:buFontTx/>
              <a:buAutoNum type="arabicPeriod"/>
            </a:pPr>
            <a:endParaRPr lang="en-US" sz="2800" b="1" dirty="0"/>
          </a:p>
        </p:txBody>
      </p:sp>
      <p:sp>
        <p:nvSpPr>
          <p:cNvPr id="6"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9" name="Content Placeholder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675" y="1595161"/>
            <a:ext cx="2752610" cy="326350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8"/>
          <p:cNvGrpSpPr>
            <a:grpSpLocks/>
          </p:cNvGrpSpPr>
          <p:nvPr/>
        </p:nvGrpSpPr>
        <p:grpSpPr bwMode="auto">
          <a:xfrm rot="10800000">
            <a:off x="228600" y="5193433"/>
            <a:ext cx="8700670" cy="742951"/>
            <a:chOff x="110185200" y="106330322"/>
            <a:chExt cx="7543800" cy="971186"/>
          </a:xfrm>
        </p:grpSpPr>
        <p:sp>
          <p:nvSpPr>
            <p:cNvPr id="11"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6"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Tree>
    <p:extLst>
      <p:ext uri="{BB962C8B-B14F-4D97-AF65-F5344CB8AC3E}">
        <p14:creationId xmlns:p14="http://schemas.microsoft.com/office/powerpoint/2010/main" val="74607251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rot="10800000">
            <a:off x="228600" y="5193433"/>
            <a:ext cx="8700670" cy="742951"/>
            <a:chOff x="110185200" y="106330322"/>
            <a:chExt cx="7543800" cy="971186"/>
          </a:xfrm>
        </p:grpSpPr>
        <p:sp>
          <p:nvSpPr>
            <p:cNvPr id="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 name="Title 1"/>
          <p:cNvSpPr txBox="1">
            <a:spLocks/>
          </p:cNvSpPr>
          <p:nvPr/>
        </p:nvSpPr>
        <p:spPr>
          <a:xfrm>
            <a:off x="481544" y="1244229"/>
            <a:ext cx="8608543" cy="994172"/>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000" dirty="0"/>
              <a:t>Model Code of Ethics for Educators</a:t>
            </a:r>
          </a:p>
        </p:txBody>
      </p:sp>
      <p:pic>
        <p:nvPicPr>
          <p:cNvPr id="16" name="Content Placeholder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166" y="2183021"/>
            <a:ext cx="2752610" cy="326350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cxnSp>
        <p:nvCxnSpPr>
          <p:cNvPr id="17" name="Straight Connector 16"/>
          <p:cNvCxnSpPr/>
          <p:nvPr/>
        </p:nvCxnSpPr>
        <p:spPr>
          <a:xfrm>
            <a:off x="2400300" y="1828800"/>
            <a:ext cx="4616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60664" y="2300913"/>
            <a:ext cx="4810992" cy="4324261"/>
          </a:xfrm>
          <a:prstGeom prst="rect">
            <a:avLst/>
          </a:prstGeom>
          <a:noFill/>
        </p:spPr>
        <p:txBody>
          <a:bodyPr wrap="square" rtlCol="0">
            <a:spAutoFit/>
          </a:bodyPr>
          <a:lstStyle/>
          <a:p>
            <a:r>
              <a:rPr lang="en-US" sz="1350" u="sng" dirty="0"/>
              <a:t>Principle III</a:t>
            </a:r>
            <a:r>
              <a:rPr lang="en-US" sz="1350" dirty="0"/>
              <a:t>: Responsibility to Students</a:t>
            </a:r>
          </a:p>
          <a:p>
            <a:endParaRPr lang="en-US" sz="600" dirty="0"/>
          </a:p>
          <a:p>
            <a:r>
              <a:rPr lang="en-US" sz="1350" dirty="0"/>
              <a:t>            A (8):  Acknowledging that there are no </a:t>
            </a:r>
          </a:p>
          <a:p>
            <a:r>
              <a:rPr lang="en-US" sz="1350" dirty="0"/>
              <a:t>	       circumstances that allow for educators to </a:t>
            </a:r>
          </a:p>
          <a:p>
            <a:r>
              <a:rPr lang="en-US" sz="1350" dirty="0"/>
              <a:t>	       engage in romantic or sexual relationships </a:t>
            </a:r>
          </a:p>
          <a:p>
            <a:r>
              <a:rPr lang="en-US" sz="1350" dirty="0"/>
              <a:t>	       with students.</a:t>
            </a:r>
          </a:p>
          <a:p>
            <a:endParaRPr lang="en-US" sz="600" dirty="0"/>
          </a:p>
          <a:p>
            <a:r>
              <a:rPr lang="en-US" sz="1350" dirty="0"/>
              <a:t>            A (9):  Considering the ramifications of entering    	         	       into an adult relationship of any kind with</a:t>
            </a:r>
          </a:p>
          <a:p>
            <a:r>
              <a:rPr lang="en-US" sz="1350" dirty="0"/>
              <a:t>	       a former student, including but not limited to,</a:t>
            </a:r>
          </a:p>
          <a:p>
            <a:r>
              <a:rPr lang="en-US" sz="1350" dirty="0"/>
              <a:t>	       an potential harm to the former student,</a:t>
            </a:r>
          </a:p>
          <a:p>
            <a:r>
              <a:rPr lang="en-US" sz="1350" dirty="0"/>
              <a:t>	       public perception, and the possible impact</a:t>
            </a:r>
          </a:p>
          <a:p>
            <a:r>
              <a:rPr lang="en-US" sz="1350" dirty="0"/>
              <a:t>	       on the teacher’s career.  The professional</a:t>
            </a:r>
          </a:p>
          <a:p>
            <a:r>
              <a:rPr lang="en-US" sz="1350" dirty="0"/>
              <a:t>	       also ensures that the adult relationship </a:t>
            </a:r>
          </a:p>
          <a:p>
            <a:r>
              <a:rPr lang="en-US" sz="1350" dirty="0"/>
              <a:t>	       was not started while the former student</a:t>
            </a:r>
          </a:p>
          <a:p>
            <a:r>
              <a:rPr lang="en-US" sz="1350" dirty="0"/>
              <a:t>	       was in school.</a:t>
            </a:r>
          </a:p>
          <a:p>
            <a:endParaRPr lang="en-US" sz="1350" dirty="0"/>
          </a:p>
          <a:p>
            <a:endParaRPr lang="en-US" sz="1350" dirty="0"/>
          </a:p>
          <a:p>
            <a:endParaRPr lang="en-US" sz="1350" dirty="0"/>
          </a:p>
          <a:p>
            <a:r>
              <a:rPr lang="en-US" sz="1400" dirty="0"/>
              <a:t>Source:  Dr. Troy Hutchings</a:t>
            </a:r>
          </a:p>
          <a:p>
            <a:endParaRPr lang="en-US" sz="1350" dirty="0"/>
          </a:p>
        </p:txBody>
      </p:sp>
      <p:sp>
        <p:nvSpPr>
          <p:cNvPr id="19" name="Oval 18"/>
          <p:cNvSpPr/>
          <p:nvPr/>
        </p:nvSpPr>
        <p:spPr>
          <a:xfrm>
            <a:off x="5279380" y="3238188"/>
            <a:ext cx="816620" cy="249382"/>
          </a:xfrm>
          <a:prstGeom prst="ellipse">
            <a:avLst/>
          </a:prstGeom>
          <a:noFill/>
          <a:ln>
            <a:solidFill>
              <a:srgbClr val="AB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FF00"/>
                </a:solidFill>
              </a:ln>
              <a:solidFill>
                <a:srgbClr val="C00000"/>
              </a:solidFill>
            </a:endParaRPr>
          </a:p>
        </p:txBody>
      </p:sp>
      <p:sp>
        <p:nvSpPr>
          <p:cNvPr id="20" name="TextBox 19"/>
          <p:cNvSpPr txBox="1"/>
          <p:nvPr/>
        </p:nvSpPr>
        <p:spPr>
          <a:xfrm>
            <a:off x="6064895" y="3132047"/>
            <a:ext cx="408311" cy="461665"/>
          </a:xfrm>
          <a:prstGeom prst="rect">
            <a:avLst/>
          </a:prstGeom>
          <a:noFill/>
        </p:spPr>
        <p:txBody>
          <a:bodyPr wrap="square" rtlCol="0">
            <a:spAutoFit/>
          </a:bodyPr>
          <a:lstStyle/>
          <a:p>
            <a:r>
              <a:rPr lang="en-US" sz="2400" dirty="0">
                <a:solidFill>
                  <a:srgbClr val="C00000"/>
                </a:solidFill>
              </a:rPr>
              <a:t>?</a:t>
            </a:r>
          </a:p>
        </p:txBody>
      </p:sp>
      <p:cxnSp>
        <p:nvCxnSpPr>
          <p:cNvPr id="21" name="Straight Connector 20"/>
          <p:cNvCxnSpPr/>
          <p:nvPr/>
        </p:nvCxnSpPr>
        <p:spPr>
          <a:xfrm>
            <a:off x="4800317" y="3733800"/>
            <a:ext cx="2216158" cy="0"/>
          </a:xfrm>
          <a:prstGeom prst="line">
            <a:avLst/>
          </a:prstGeom>
          <a:ln w="19050">
            <a:solidFill>
              <a:srgbClr val="AB1F26"/>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85816" y="4092338"/>
            <a:ext cx="244598" cy="300082"/>
          </a:xfrm>
          <a:prstGeom prst="rect">
            <a:avLst/>
          </a:prstGeom>
          <a:noFill/>
        </p:spPr>
        <p:txBody>
          <a:bodyPr wrap="square" rtlCol="0">
            <a:spAutoFit/>
          </a:bodyPr>
          <a:lstStyle/>
          <a:p>
            <a:r>
              <a:rPr lang="en-US" sz="1350" dirty="0">
                <a:solidFill>
                  <a:srgbClr val="C00000"/>
                </a:solidFill>
              </a:rPr>
              <a:t>1</a:t>
            </a:r>
          </a:p>
        </p:txBody>
      </p:sp>
      <p:sp>
        <p:nvSpPr>
          <p:cNvPr id="23" name="TextBox 22"/>
          <p:cNvSpPr txBox="1"/>
          <p:nvPr/>
        </p:nvSpPr>
        <p:spPr>
          <a:xfrm flipH="1">
            <a:off x="4800317" y="4290699"/>
            <a:ext cx="230097" cy="300082"/>
          </a:xfrm>
          <a:prstGeom prst="rect">
            <a:avLst/>
          </a:prstGeom>
          <a:noFill/>
        </p:spPr>
        <p:txBody>
          <a:bodyPr wrap="square" rtlCol="0">
            <a:spAutoFit/>
          </a:bodyPr>
          <a:lstStyle/>
          <a:p>
            <a:r>
              <a:rPr lang="en-US" sz="1350" dirty="0">
                <a:solidFill>
                  <a:srgbClr val="C00000"/>
                </a:solidFill>
              </a:rPr>
              <a:t>2</a:t>
            </a:r>
          </a:p>
        </p:txBody>
      </p:sp>
      <p:sp>
        <p:nvSpPr>
          <p:cNvPr id="24" name="TextBox 23"/>
          <p:cNvSpPr txBox="1"/>
          <p:nvPr/>
        </p:nvSpPr>
        <p:spPr>
          <a:xfrm>
            <a:off x="6553200" y="4242379"/>
            <a:ext cx="244598" cy="300082"/>
          </a:xfrm>
          <a:prstGeom prst="rect">
            <a:avLst/>
          </a:prstGeom>
          <a:noFill/>
        </p:spPr>
        <p:txBody>
          <a:bodyPr wrap="square" rtlCol="0">
            <a:spAutoFit/>
          </a:bodyPr>
          <a:lstStyle/>
          <a:p>
            <a:r>
              <a:rPr lang="en-US" sz="1350" dirty="0">
                <a:solidFill>
                  <a:srgbClr val="C00000"/>
                </a:solidFill>
              </a:rPr>
              <a:t>3</a:t>
            </a:r>
          </a:p>
        </p:txBody>
      </p:sp>
      <p:sp>
        <p:nvSpPr>
          <p:cNvPr id="25" name="TextBox 24"/>
          <p:cNvSpPr txBox="1"/>
          <p:nvPr/>
        </p:nvSpPr>
        <p:spPr>
          <a:xfrm>
            <a:off x="5186945" y="4635900"/>
            <a:ext cx="244598" cy="300082"/>
          </a:xfrm>
          <a:prstGeom prst="rect">
            <a:avLst/>
          </a:prstGeom>
          <a:noFill/>
        </p:spPr>
        <p:txBody>
          <a:bodyPr wrap="square" rtlCol="0">
            <a:spAutoFit/>
          </a:bodyPr>
          <a:lstStyle/>
          <a:p>
            <a:r>
              <a:rPr lang="en-US" sz="1350" dirty="0">
                <a:solidFill>
                  <a:srgbClr val="C00000"/>
                </a:solidFill>
              </a:rPr>
              <a:t>4</a:t>
            </a:r>
          </a:p>
        </p:txBody>
      </p:sp>
      <p:sp>
        <p:nvSpPr>
          <p:cNvPr id="26" name="TextBox 25"/>
          <p:cNvSpPr txBox="1"/>
          <p:nvPr/>
        </p:nvSpPr>
        <p:spPr>
          <a:xfrm>
            <a:off x="7205858" y="3810000"/>
            <a:ext cx="184265" cy="300082"/>
          </a:xfrm>
          <a:prstGeom prst="rect">
            <a:avLst/>
          </a:prstGeom>
          <a:noFill/>
        </p:spPr>
        <p:txBody>
          <a:bodyPr wrap="square" rtlCol="0">
            <a:spAutoFit/>
          </a:bodyPr>
          <a:lstStyle/>
          <a:p>
            <a:r>
              <a:rPr lang="en-US" sz="1350" dirty="0">
                <a:solidFill>
                  <a:srgbClr val="C00000"/>
                </a:solidFill>
              </a:rPr>
              <a:t>5</a:t>
            </a:r>
          </a:p>
        </p:txBody>
      </p:sp>
    </p:spTree>
    <p:extLst>
      <p:ext uri="{BB962C8B-B14F-4D97-AF65-F5344CB8AC3E}">
        <p14:creationId xmlns:p14="http://schemas.microsoft.com/office/powerpoint/2010/main" val="371362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animEffect transition="in" filter="fade">
                                      <p:cBhvr>
                                        <p:cTn id="15" dur="500"/>
                                        <p:tgtEl>
                                          <p:spTgt spid="1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xEl>
                                              <p:pRg st="4" end="4"/>
                                            </p:txEl>
                                          </p:spTgt>
                                        </p:tgtEl>
                                        <p:attrNameLst>
                                          <p:attrName>style.visibility</p:attrName>
                                        </p:attrNameLst>
                                      </p:cBhvr>
                                      <p:to>
                                        <p:strVal val="visible"/>
                                      </p:to>
                                    </p:set>
                                    <p:animEffect transition="in" filter="fade">
                                      <p:cBhvr>
                                        <p:cTn id="18" dur="500"/>
                                        <p:tgtEl>
                                          <p:spTgt spid="1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xEl>
                                              <p:pRg st="5" end="5"/>
                                            </p:txEl>
                                          </p:spTgt>
                                        </p:tgtEl>
                                        <p:attrNameLst>
                                          <p:attrName>style.visibility</p:attrName>
                                        </p:attrNameLst>
                                      </p:cBhvr>
                                      <p:to>
                                        <p:strVal val="visible"/>
                                      </p:to>
                                    </p:set>
                                    <p:animEffect transition="in" filter="fade">
                                      <p:cBhvr>
                                        <p:cTn id="21" dur="500"/>
                                        <p:tgtEl>
                                          <p:spTgt spid="1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xEl>
                                              <p:pRg st="7" end="7"/>
                                            </p:txEl>
                                          </p:spTgt>
                                        </p:tgtEl>
                                        <p:attrNameLst>
                                          <p:attrName>style.visibility</p:attrName>
                                        </p:attrNameLst>
                                      </p:cBhvr>
                                      <p:to>
                                        <p:strVal val="visible"/>
                                      </p:to>
                                    </p:set>
                                    <p:animEffect transition="in" filter="fade">
                                      <p:cBhvr>
                                        <p:cTn id="34" dur="500"/>
                                        <p:tgtEl>
                                          <p:spTgt spid="18">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xEl>
                                              <p:pRg st="8" end="8"/>
                                            </p:txEl>
                                          </p:spTgt>
                                        </p:tgtEl>
                                        <p:attrNameLst>
                                          <p:attrName>style.visibility</p:attrName>
                                        </p:attrNameLst>
                                      </p:cBhvr>
                                      <p:to>
                                        <p:strVal val="visible"/>
                                      </p:to>
                                    </p:set>
                                    <p:animEffect transition="in" filter="fade">
                                      <p:cBhvr>
                                        <p:cTn id="37" dur="500"/>
                                        <p:tgtEl>
                                          <p:spTgt spid="18">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xEl>
                                              <p:pRg st="9" end="9"/>
                                            </p:txEl>
                                          </p:spTgt>
                                        </p:tgtEl>
                                        <p:attrNameLst>
                                          <p:attrName>style.visibility</p:attrName>
                                        </p:attrNameLst>
                                      </p:cBhvr>
                                      <p:to>
                                        <p:strVal val="visible"/>
                                      </p:to>
                                    </p:set>
                                    <p:animEffect transition="in" filter="fade">
                                      <p:cBhvr>
                                        <p:cTn id="40" dur="500"/>
                                        <p:tgtEl>
                                          <p:spTgt spid="18">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xEl>
                                              <p:pRg st="10" end="10"/>
                                            </p:txEl>
                                          </p:spTgt>
                                        </p:tgtEl>
                                        <p:attrNameLst>
                                          <p:attrName>style.visibility</p:attrName>
                                        </p:attrNameLst>
                                      </p:cBhvr>
                                      <p:to>
                                        <p:strVal val="visible"/>
                                      </p:to>
                                    </p:set>
                                    <p:animEffect transition="in" filter="fade">
                                      <p:cBhvr>
                                        <p:cTn id="43" dur="500"/>
                                        <p:tgtEl>
                                          <p:spTgt spid="18">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xEl>
                                              <p:pRg st="11" end="11"/>
                                            </p:txEl>
                                          </p:spTgt>
                                        </p:tgtEl>
                                        <p:attrNameLst>
                                          <p:attrName>style.visibility</p:attrName>
                                        </p:attrNameLst>
                                      </p:cBhvr>
                                      <p:to>
                                        <p:strVal val="visible"/>
                                      </p:to>
                                    </p:set>
                                    <p:animEffect transition="in" filter="fade">
                                      <p:cBhvr>
                                        <p:cTn id="46" dur="500"/>
                                        <p:tgtEl>
                                          <p:spTgt spid="18">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xEl>
                                              <p:pRg st="12" end="12"/>
                                            </p:txEl>
                                          </p:spTgt>
                                        </p:tgtEl>
                                        <p:attrNameLst>
                                          <p:attrName>style.visibility</p:attrName>
                                        </p:attrNameLst>
                                      </p:cBhvr>
                                      <p:to>
                                        <p:strVal val="visible"/>
                                      </p:to>
                                    </p:set>
                                    <p:animEffect transition="in" filter="fade">
                                      <p:cBhvr>
                                        <p:cTn id="49" dur="500"/>
                                        <p:tgtEl>
                                          <p:spTgt spid="18">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xEl>
                                              <p:pRg st="13" end="13"/>
                                            </p:txEl>
                                          </p:spTgt>
                                        </p:tgtEl>
                                        <p:attrNameLst>
                                          <p:attrName>style.visibility</p:attrName>
                                        </p:attrNameLst>
                                      </p:cBhvr>
                                      <p:to>
                                        <p:strVal val="visible"/>
                                      </p:to>
                                    </p:set>
                                    <p:animEffect transition="in" filter="fade">
                                      <p:cBhvr>
                                        <p:cTn id="52" dur="500"/>
                                        <p:tgtEl>
                                          <p:spTgt spid="18">
                                            <p:txEl>
                                              <p:pRg st="13" end="1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xEl>
                                              <p:pRg st="14" end="14"/>
                                            </p:txEl>
                                          </p:spTgt>
                                        </p:tgtEl>
                                        <p:attrNameLst>
                                          <p:attrName>style.visibility</p:attrName>
                                        </p:attrNameLst>
                                      </p:cBhvr>
                                      <p:to>
                                        <p:strVal val="visible"/>
                                      </p:to>
                                    </p:set>
                                    <p:animEffect transition="in" filter="fade">
                                      <p:cBhvr>
                                        <p:cTn id="55" dur="500"/>
                                        <p:tgtEl>
                                          <p:spTgt spid="18">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xEl>
                                              <p:pRg st="18" end="18"/>
                                            </p:txEl>
                                          </p:spTgt>
                                        </p:tgtEl>
                                        <p:attrNameLst>
                                          <p:attrName>style.visibility</p:attrName>
                                        </p:attrNameLst>
                                      </p:cBhvr>
                                      <p:to>
                                        <p:strVal val="visible"/>
                                      </p:to>
                                    </p:set>
                                    <p:animEffect transition="in" filter="fade">
                                      <p:cBhvr>
                                        <p:cTn id="58" dur="500"/>
                                        <p:tgtEl>
                                          <p:spTgt spid="18">
                                            <p:txEl>
                                              <p:pRg st="18" end="1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49210" y="2332038"/>
            <a:ext cx="7679871" cy="45259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b="1" dirty="0">
                <a:solidFill>
                  <a:schemeClr val="bg1"/>
                </a:solidFill>
                <a:cs typeface="Times New Roman" panose="02020603050405020304" pitchFamily="18" charset="0"/>
              </a:rPr>
              <a:t>“No profession can really exist without a code of ethics to guide the conduct of its members.  Doctors, lawyers, and clergymen have their ethical codes, but teachers can scarcely be said to have such a code.  Until they have developed a professional spirit which is characterized by loyalty to the recognized standards, they cannot rank with the learned professions” (Ontario Minster of Education, 1915).</a:t>
            </a:r>
          </a:p>
          <a:p>
            <a:pPr marL="0" indent="0">
              <a:buFont typeface="Arial" pitchFamily="34" charset="0"/>
              <a:buNone/>
            </a:pPr>
            <a:r>
              <a:rPr lang="en-US" sz="1200" b="1" dirty="0">
                <a:solidFill>
                  <a:prstClr val="white"/>
                </a:solidFill>
                <a:latin typeface="Times New Roman" panose="02020603050405020304" pitchFamily="18" charset="0"/>
                <a:cs typeface="Times New Roman" panose="02020603050405020304" pitchFamily="18" charset="0"/>
              </a:rPr>
              <a:t>				</a:t>
            </a:r>
          </a:p>
          <a:p>
            <a:pPr marL="0" indent="0">
              <a:buFont typeface="Arial" pitchFamily="34" charset="0"/>
              <a:buNone/>
            </a:pPr>
            <a:r>
              <a:rPr lang="en-US" sz="1200" b="1" dirty="0">
                <a:solidFill>
                  <a:prstClr val="white"/>
                </a:solidFill>
                <a:latin typeface="Times New Roman" panose="02020603050405020304" pitchFamily="18" charset="0"/>
                <a:cs typeface="Times New Roman" panose="02020603050405020304" pitchFamily="18" charset="0"/>
              </a:rPr>
              <a:t>				                                                           </a:t>
            </a:r>
            <a:r>
              <a:rPr lang="en-US" sz="1200" b="1" dirty="0">
                <a:solidFill>
                  <a:schemeClr val="bg1"/>
                </a:solidFill>
                <a:cs typeface="Times New Roman" panose="02020603050405020304" pitchFamily="18" charset="0"/>
              </a:rPr>
              <a:t>Campbell, E.  (2000).  Professional ethics in 						                                        teaching: toward the development of a code 						                                        of practice.  Cambridge Journal of						           	                                        Education, Vol. 30, No. 2.</a:t>
            </a:r>
          </a:p>
          <a:p>
            <a:pPr marL="0" indent="0">
              <a:buFont typeface="Arial" pitchFamily="34" charset="0"/>
              <a:buNone/>
            </a:pP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1485900" y="167046"/>
            <a:ext cx="6172200" cy="830997"/>
          </a:xfrm>
          <a:prstGeom prst="rect">
            <a:avLst/>
          </a:prstGeom>
          <a:noFill/>
          <a:effectLst/>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chemeClr val="bg1"/>
                </a:solidFill>
                <a:cs typeface="Times New Roman" panose="02020603050405020304" pitchFamily="18" charset="0"/>
              </a:rPr>
              <a:t>Why</a:t>
            </a:r>
          </a:p>
        </p:txBody>
      </p:sp>
      <p:sp>
        <p:nvSpPr>
          <p:cNvPr id="6" name="Rectangle 5"/>
          <p:cNvSpPr/>
          <p:nvPr/>
        </p:nvSpPr>
        <p:spPr>
          <a:xfrm>
            <a:off x="1485900" y="793762"/>
            <a:ext cx="6600825" cy="1323439"/>
          </a:xfrm>
          <a:prstGeom prst="rect">
            <a:avLst/>
          </a:prstGeom>
          <a:effectLst/>
        </p:spPr>
        <p:txBody>
          <a:bodyPr wrap="square">
            <a:spAutoFit/>
          </a:bodyPr>
          <a:lstStyle/>
          <a:p>
            <a:r>
              <a:rPr lang="en-US" sz="4000" b="1" dirty="0">
                <a:solidFill>
                  <a:schemeClr val="bg1"/>
                </a:solidFill>
                <a:cs typeface="Times New Roman" panose="02020603050405020304" pitchFamily="18" charset="0"/>
              </a:rPr>
              <a:t>… have Professional Ethical Standards?</a:t>
            </a:r>
          </a:p>
        </p:txBody>
      </p:sp>
      <p:cxnSp>
        <p:nvCxnSpPr>
          <p:cNvPr id="7" name="Straight Connector 6"/>
          <p:cNvCxnSpPr/>
          <p:nvPr/>
        </p:nvCxnSpPr>
        <p:spPr>
          <a:xfrm>
            <a:off x="2303145" y="1630680"/>
            <a:ext cx="45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0" name="Group 8"/>
          <p:cNvGrpSpPr>
            <a:grpSpLocks/>
          </p:cNvGrpSpPr>
          <p:nvPr/>
        </p:nvGrpSpPr>
        <p:grpSpPr bwMode="auto">
          <a:xfrm rot="10800000">
            <a:off x="228600" y="5193433"/>
            <a:ext cx="8700670" cy="742951"/>
            <a:chOff x="110185200" y="106330322"/>
            <a:chExt cx="7543800" cy="971186"/>
          </a:xfrm>
        </p:grpSpPr>
        <p:sp>
          <p:nvSpPr>
            <p:cNvPr id="11"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6" name="Picture 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8627" y="1224399"/>
            <a:ext cx="5126746" cy="3611887"/>
          </a:xfrm>
          <a:prstGeom prst="rect">
            <a:avLst/>
          </a:prstGeom>
        </p:spPr>
      </p:pic>
      <p:sp>
        <p:nvSpPr>
          <p:cNvPr id="18"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Tree>
    <p:extLst>
      <p:ext uri="{BB962C8B-B14F-4D97-AF65-F5344CB8AC3E}">
        <p14:creationId xmlns:p14="http://schemas.microsoft.com/office/powerpoint/2010/main" val="2676855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txBox="1">
            <a:spLocks/>
          </p:cNvSpPr>
          <p:nvPr/>
        </p:nvSpPr>
        <p:spPr bwMode="auto">
          <a:xfrm>
            <a:off x="228600" y="2332038"/>
            <a:ext cx="8534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685800" indent="-22860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buSzPct val="80000"/>
              <a:buFontTx/>
              <a:buNone/>
            </a:pPr>
            <a:r>
              <a:rPr lang="en-US" altLang="en-US" sz="2800" b="1">
                <a:solidFill>
                  <a:schemeClr val="bg1"/>
                </a:solidFill>
                <a:cs typeface="Times New Roman" pitchFamily="18" charset="0"/>
              </a:rPr>
              <a:t>“No profession can really</a:t>
            </a:r>
            <a:endParaRPr lang="en-US" altLang="en-US" sz="2400" b="1">
              <a:latin typeface="Times New Roman" pitchFamily="18" charset="0"/>
              <a:cs typeface="Times New Roman" pitchFamily="18" charset="0"/>
            </a:endParaRPr>
          </a:p>
        </p:txBody>
      </p:sp>
      <p:sp>
        <p:nvSpPr>
          <p:cNvPr id="32771" name="Title 3"/>
          <p:cNvSpPr txBox="1">
            <a:spLocks/>
          </p:cNvSpPr>
          <p:nvPr/>
        </p:nvSpPr>
        <p:spPr bwMode="auto">
          <a:xfrm>
            <a:off x="1485900" y="166688"/>
            <a:ext cx="6172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4800" b="1">
                <a:solidFill>
                  <a:schemeClr val="bg1"/>
                </a:solidFill>
                <a:cs typeface="Times New Roman" pitchFamily="18" charset="0"/>
              </a:rPr>
              <a:t>Why</a:t>
            </a:r>
          </a:p>
        </p:txBody>
      </p:sp>
      <p:sp>
        <p:nvSpPr>
          <p:cNvPr id="32772" name="Rectangle 5"/>
          <p:cNvSpPr>
            <a:spLocks noChangeArrowheads="1"/>
          </p:cNvSpPr>
          <p:nvPr/>
        </p:nvSpPr>
        <p:spPr bwMode="auto">
          <a:xfrm>
            <a:off x="1485900" y="793750"/>
            <a:ext cx="6600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4000" b="1">
                <a:solidFill>
                  <a:schemeClr val="bg1"/>
                </a:solidFill>
                <a:cs typeface="Times New Roman" pitchFamily="18" charset="0"/>
              </a:rPr>
              <a:t>… have Professional Ethical Standards?</a:t>
            </a:r>
          </a:p>
        </p:txBody>
      </p:sp>
      <p:cxnSp>
        <p:nvCxnSpPr>
          <p:cNvPr id="7" name="Straight Connector 6"/>
          <p:cNvCxnSpPr/>
          <p:nvPr/>
        </p:nvCxnSpPr>
        <p:spPr>
          <a:xfrm>
            <a:off x="2303463" y="1630363"/>
            <a:ext cx="45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2774" name="Picture 1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1199" y="582613"/>
            <a:ext cx="3070225"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latin typeface="Calibri" pitchFamily="34" charset="0"/>
            </a:endParaRPr>
          </a:p>
        </p:txBody>
      </p:sp>
      <p:sp>
        <p:nvSpPr>
          <p:cNvPr id="32776" name="TextBox 2"/>
          <p:cNvSpPr txBox="1">
            <a:spLocks noChangeArrowheads="1"/>
          </p:cNvSpPr>
          <p:nvPr/>
        </p:nvSpPr>
        <p:spPr bwMode="auto">
          <a:xfrm>
            <a:off x="1485900" y="1981200"/>
            <a:ext cx="636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a:p>
            <a:pPr algn="ctr" eaLnBrk="1" hangingPunct="1">
              <a:spcBef>
                <a:spcPct val="0"/>
              </a:spcBef>
              <a:buFontTx/>
              <a:buNone/>
            </a:pPr>
            <a:r>
              <a:rPr lang="en-US" altLang="en-US" sz="1800" dirty="0"/>
              <a:t> </a:t>
            </a:r>
          </a:p>
        </p:txBody>
      </p:sp>
      <p:sp>
        <p:nvSpPr>
          <p:cNvPr id="32777" name="Rectangle 1"/>
          <p:cNvSpPr>
            <a:spLocks noChangeArrowheads="1"/>
          </p:cNvSpPr>
          <p:nvPr/>
        </p:nvSpPr>
        <p:spPr bwMode="auto">
          <a:xfrm>
            <a:off x="169863" y="2430314"/>
            <a:ext cx="8839199" cy="420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buNone/>
            </a:pPr>
            <a:r>
              <a:rPr lang="en-US" b="1" dirty="0">
                <a:hlinkClick r:id="rId3"/>
              </a:rPr>
              <a:t>22nd Annual Professional Practices Institute</a:t>
            </a:r>
            <a:endParaRPr lang="en-US" dirty="0"/>
          </a:p>
          <a:p>
            <a:pPr algn="ctr">
              <a:buNone/>
            </a:pPr>
            <a:r>
              <a:rPr lang="en-US" b="1" dirty="0">
                <a:hlinkClick r:id="rId3"/>
              </a:rPr>
              <a:t>Westin Harborview Hotel</a:t>
            </a:r>
            <a:endParaRPr lang="en-US" dirty="0"/>
          </a:p>
          <a:p>
            <a:pPr algn="ctr">
              <a:buNone/>
            </a:pPr>
            <a:r>
              <a:rPr lang="en-US" b="1" dirty="0">
                <a:hlinkClick r:id="rId3"/>
              </a:rPr>
              <a:t>Portland, Maine</a:t>
            </a:r>
            <a:endParaRPr lang="en-US" dirty="0"/>
          </a:p>
          <a:p>
            <a:pPr algn="ctr">
              <a:buNone/>
            </a:pPr>
            <a:r>
              <a:rPr lang="en-US" b="1" dirty="0">
                <a:hlinkClick r:id="rId3"/>
              </a:rPr>
              <a:t>October 17-19, 2018</a:t>
            </a:r>
            <a:endParaRPr lang="en-US" dirty="0"/>
          </a:p>
          <a:p>
            <a:pPr algn="ctr" eaLnBrk="1" hangingPunct="1">
              <a:spcBef>
                <a:spcPct val="0"/>
              </a:spcBef>
              <a:buFontTx/>
              <a:buNone/>
            </a:pPr>
            <a:endParaRPr lang="en-US" altLang="en-US" sz="2400" b="1" dirty="0"/>
          </a:p>
          <a:p>
            <a:pPr algn="ctr" eaLnBrk="1" hangingPunct="1">
              <a:spcBef>
                <a:spcPct val="0"/>
              </a:spcBef>
              <a:buFontTx/>
              <a:buNone/>
            </a:pPr>
            <a:r>
              <a:rPr lang="en-US" altLang="en-US" sz="2400" b="1" dirty="0">
                <a:hlinkClick r:id="rId4"/>
              </a:rPr>
              <a:t>www.nasdtec.net</a:t>
            </a:r>
            <a:endParaRPr lang="en-US" altLang="en-US" sz="2400" b="1" dirty="0"/>
          </a:p>
          <a:p>
            <a:pPr algn="ctr" eaLnBrk="1" hangingPunct="1">
              <a:spcBef>
                <a:spcPct val="0"/>
              </a:spcBef>
              <a:buFontTx/>
              <a:buNone/>
            </a:pPr>
            <a:r>
              <a:rPr lang="en-US" altLang="en-US" sz="2400" b="1" dirty="0">
                <a:hlinkClick r:id="rId5"/>
              </a:rPr>
              <a:t>kgbassett@outlook.com</a:t>
            </a:r>
            <a:endParaRPr lang="en-US" altLang="en-US" sz="2400" b="1" dirty="0"/>
          </a:p>
          <a:p>
            <a:pPr algn="ctr" eaLnBrk="1" hangingPunct="1">
              <a:spcBef>
                <a:spcPct val="0"/>
              </a:spcBef>
              <a:buFontTx/>
              <a:buNone/>
            </a:pPr>
            <a:endParaRPr lang="en-US" altLang="en-US" sz="2400" b="1" dirty="0"/>
          </a:p>
          <a:p>
            <a:pPr algn="ctr" eaLnBrk="1" hangingPunct="1">
              <a:spcBef>
                <a:spcPct val="0"/>
              </a:spcBef>
              <a:buFontTx/>
              <a:buNone/>
            </a:pPr>
            <a:r>
              <a:rPr lang="en-US" altLang="en-US" sz="2400" b="1" dirty="0"/>
              <a:t> </a:t>
            </a:r>
            <a:endParaRPr lang="en-US" altLang="en-US" sz="2400" dirty="0"/>
          </a:p>
        </p:txBody>
      </p:sp>
    </p:spTree>
    <p:extLst>
      <p:ext uri="{BB962C8B-B14F-4D97-AF65-F5344CB8AC3E}">
        <p14:creationId xmlns:p14="http://schemas.microsoft.com/office/powerpoint/2010/main" val="173650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
        <p:nvSpPr>
          <p:cNvPr id="15364" name="TextBox 2"/>
          <p:cNvSpPr txBox="1">
            <a:spLocks noChangeArrowheads="1"/>
          </p:cNvSpPr>
          <p:nvPr/>
        </p:nvSpPr>
        <p:spPr bwMode="auto">
          <a:xfrm>
            <a:off x="2667000" y="2590800"/>
            <a:ext cx="3333421" cy="1015663"/>
          </a:xfrm>
          <a:prstGeom prst="rect">
            <a:avLst/>
          </a:prstGeom>
          <a:noFill/>
          <a:ln w="9525">
            <a:noFill/>
            <a:miter lim="800000"/>
            <a:headEnd/>
            <a:tailEnd/>
          </a:ln>
        </p:spPr>
        <p:txBody>
          <a:bodyPr wrap="square">
            <a:spAutoFit/>
          </a:bodyPr>
          <a:lstStyle/>
          <a:p>
            <a:pPr algn="ctr"/>
            <a:r>
              <a:rPr lang="en-US" sz="6000" b="1" dirty="0">
                <a:latin typeface="Franklin Gothic Medium" panose="020B0603020102020204" pitchFamily="34" charset="0"/>
                <a:cs typeface="Calibri" pitchFamily="34" charset="0"/>
              </a:rPr>
              <a:t>The Need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09600"/>
            <a:ext cx="3420408" cy="990600"/>
          </a:xfrm>
          <a:prstGeom prst="rect">
            <a:avLst/>
          </a:prstGeom>
        </p:spPr>
      </p:pic>
      <p:grpSp>
        <p:nvGrpSpPr>
          <p:cNvPr id="8" name="Group 8"/>
          <p:cNvGrpSpPr>
            <a:grpSpLocks/>
          </p:cNvGrpSpPr>
          <p:nvPr/>
        </p:nvGrpSpPr>
        <p:grpSpPr bwMode="auto">
          <a:xfrm rot="10800000">
            <a:off x="228600" y="5193433"/>
            <a:ext cx="8700670" cy="742951"/>
            <a:chOff x="110185200" y="106330322"/>
            <a:chExt cx="7543800" cy="971186"/>
          </a:xfrm>
        </p:grpSpPr>
        <p:sp>
          <p:nvSpPr>
            <p:cNvPr id="9"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16"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7" name="Group 8"/>
          <p:cNvGrpSpPr>
            <a:grpSpLocks/>
          </p:cNvGrpSpPr>
          <p:nvPr/>
        </p:nvGrpSpPr>
        <p:grpSpPr bwMode="auto">
          <a:xfrm rot="10800000">
            <a:off x="228600" y="5193433"/>
            <a:ext cx="8700670" cy="742951"/>
            <a:chOff x="110185200" y="106330322"/>
            <a:chExt cx="7543800" cy="971186"/>
          </a:xfrm>
        </p:grpSpPr>
        <p:sp>
          <p:nvSpPr>
            <p:cNvPr id="18"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14"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spTree>
    <p:extLst>
      <p:ext uri="{BB962C8B-B14F-4D97-AF65-F5344CB8AC3E}">
        <p14:creationId xmlns:p14="http://schemas.microsoft.com/office/powerpoint/2010/main" val="82739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20" y="911963"/>
            <a:ext cx="8229600" cy="1143000"/>
          </a:xfrm>
          <a:effectLst/>
        </p:spPr>
        <p:txBody>
          <a:bodyPr/>
          <a:lstStyle/>
          <a:p>
            <a:pPr algn="l"/>
            <a:r>
              <a:rPr lang="en-US" sz="3600" b="1" dirty="0">
                <a:solidFill>
                  <a:srgbClr val="AB1F26"/>
                </a:solidFill>
                <a:latin typeface="Franklin Gothic Medium" panose="020B0603020102020204" pitchFamily="34" charset="0"/>
                <a:cs typeface="Times New Roman" panose="02020603050405020304" pitchFamily="18" charset="0"/>
              </a:rPr>
              <a:t>Imagine a profession…</a:t>
            </a:r>
          </a:p>
        </p:txBody>
      </p:sp>
      <p:cxnSp>
        <p:nvCxnSpPr>
          <p:cNvPr id="6" name="Straight Connector 5"/>
          <p:cNvCxnSpPr/>
          <p:nvPr/>
        </p:nvCxnSpPr>
        <p:spPr>
          <a:xfrm>
            <a:off x="405220" y="1976325"/>
            <a:ext cx="5886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344260" y="1681534"/>
            <a:ext cx="8260455" cy="4506434"/>
          </a:xfrm>
          <a:effectLst/>
        </p:spPr>
        <p:txBody>
          <a:bodyPr>
            <a:noAutofit/>
          </a:bodyPr>
          <a:lstStyle/>
          <a:p>
            <a:pPr marL="0" indent="0">
              <a:buNone/>
            </a:pPr>
            <a:r>
              <a:rPr lang="en-US" sz="2800" dirty="0">
                <a:latin typeface="Franklin Gothic Book" panose="020B0503020102020204" pitchFamily="34" charset="0"/>
                <a:cs typeface="Times New Roman" panose="02020603050405020304" pitchFamily="18" charset="0"/>
              </a:rPr>
              <a:t>   </a:t>
            </a:r>
          </a:p>
          <a:p>
            <a:pPr marL="0" indent="0">
              <a:spcBef>
                <a:spcPts val="0"/>
              </a:spcBef>
              <a:buNone/>
            </a:pPr>
            <a:r>
              <a:rPr lang="en-US" sz="3600" b="1" dirty="0">
                <a:latin typeface="Franklin Gothic Book" panose="020B0503020102020204" pitchFamily="34" charset="0"/>
                <a:cs typeface="Times New Roman" panose="02020603050405020304" pitchFamily="18" charset="0"/>
              </a:rPr>
              <a:t>…</a:t>
            </a:r>
            <a:r>
              <a:rPr lang="en-US" sz="3600" dirty="0">
                <a:latin typeface="Franklin Gothic Book" panose="020B0503020102020204" pitchFamily="34" charset="0"/>
                <a:cs typeface="Times New Roman" panose="02020603050405020304" pitchFamily="18" charset="0"/>
              </a:rPr>
              <a:t> </a:t>
            </a:r>
            <a:r>
              <a:rPr lang="en-US" sz="2800" dirty="0">
                <a:latin typeface="Franklin Gothic Book" panose="020B0503020102020204" pitchFamily="34" charset="0"/>
                <a:cs typeface="Times New Roman" panose="02020603050405020304" pitchFamily="18" charset="0"/>
              </a:rPr>
              <a:t>in which there is NOT a code of ethics to guide</a:t>
            </a:r>
          </a:p>
          <a:p>
            <a:pPr marL="0" indent="0">
              <a:spcBef>
                <a:spcPts val="0"/>
              </a:spcBef>
              <a:buNone/>
            </a:pPr>
            <a:r>
              <a:rPr lang="en-US" sz="2800" dirty="0">
                <a:latin typeface="Franklin Gothic Book" panose="020B0503020102020204" pitchFamily="34" charset="0"/>
                <a:cs typeface="Times New Roman" panose="02020603050405020304" pitchFamily="18" charset="0"/>
              </a:rPr>
              <a:t>professional decision-making</a:t>
            </a:r>
          </a:p>
          <a:p>
            <a:pPr marL="0" indent="0">
              <a:spcBef>
                <a:spcPts val="0"/>
              </a:spcBef>
              <a:buNone/>
            </a:pPr>
            <a:endParaRPr lang="en-US" sz="800" dirty="0">
              <a:solidFill>
                <a:srgbClr val="C00000"/>
              </a:solidFill>
              <a:latin typeface="Franklin Gothic Book" panose="020B0503020102020204" pitchFamily="34" charset="0"/>
              <a:cs typeface="Times New Roman" panose="02020603050405020304" pitchFamily="18" charset="0"/>
            </a:endParaRPr>
          </a:p>
          <a:p>
            <a:pPr marL="0" indent="0">
              <a:spcBef>
                <a:spcPts val="0"/>
              </a:spcBef>
              <a:buNone/>
            </a:pPr>
            <a:r>
              <a:rPr lang="en-US" sz="3600" dirty="0">
                <a:latin typeface="Franklin Gothic Book" panose="020B0503020102020204" pitchFamily="34" charset="0"/>
                <a:cs typeface="Times New Roman" panose="02020603050405020304" pitchFamily="18" charset="0"/>
              </a:rPr>
              <a:t>… </a:t>
            </a:r>
            <a:r>
              <a:rPr lang="en-US" sz="2800" dirty="0">
                <a:latin typeface="Franklin Gothic Book" panose="020B0503020102020204" pitchFamily="34" charset="0"/>
                <a:cs typeface="Times New Roman" panose="02020603050405020304" pitchFamily="18" charset="0"/>
              </a:rPr>
              <a:t>in which the policies, statutes, and regulations that govern practitioners’ conduct are NOT even known by the practitioners</a:t>
            </a:r>
          </a:p>
          <a:p>
            <a:pPr marL="0" indent="0">
              <a:spcBef>
                <a:spcPts val="0"/>
              </a:spcBef>
              <a:buNone/>
            </a:pPr>
            <a:endParaRPr lang="en-US" sz="1200" dirty="0">
              <a:latin typeface="Franklin Gothic Book" panose="020B0503020102020204" pitchFamily="34" charset="0"/>
              <a:cs typeface="Times New Roman" panose="02020603050405020304" pitchFamily="18" charset="0"/>
            </a:endParaRPr>
          </a:p>
          <a:p>
            <a:pPr marL="0" indent="0">
              <a:spcBef>
                <a:spcPts val="0"/>
              </a:spcBef>
              <a:buNone/>
            </a:pPr>
            <a:endParaRPr lang="en-US" sz="1200" dirty="0">
              <a:latin typeface="Franklin Gothic Book" panose="020B0503020102020204" pitchFamily="34" charset="0"/>
              <a:cs typeface="Times New Roman" panose="02020603050405020304" pitchFamily="18" charset="0"/>
            </a:endParaRPr>
          </a:p>
          <a:p>
            <a:pPr marL="0" indent="0" algn="r">
              <a:spcBef>
                <a:spcPts val="0"/>
              </a:spcBef>
              <a:buNone/>
            </a:pPr>
            <a:endParaRPr lang="en-US" sz="1200" dirty="0">
              <a:latin typeface="Franklin Gothic Book" panose="020B0503020102020204" pitchFamily="34" charset="0"/>
              <a:cs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21"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22" name="Group 8"/>
          <p:cNvGrpSpPr>
            <a:grpSpLocks/>
          </p:cNvGrpSpPr>
          <p:nvPr/>
        </p:nvGrpSpPr>
        <p:grpSpPr bwMode="auto">
          <a:xfrm rot="10800000">
            <a:off x="228600" y="5193433"/>
            <a:ext cx="8700670" cy="742951"/>
            <a:chOff x="110185200" y="106330322"/>
            <a:chExt cx="7543800" cy="971186"/>
          </a:xfrm>
        </p:grpSpPr>
        <p:sp>
          <p:nvSpPr>
            <p:cNvPr id="23"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3"/>
          <p:cNvSpPr>
            <a:spLocks noChangeArrowheads="1"/>
          </p:cNvSpPr>
          <p:nvPr/>
        </p:nvSpPr>
        <p:spPr bwMode="auto">
          <a:xfrm>
            <a:off x="169985" y="259129"/>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pic>
        <p:nvPicPr>
          <p:cNvPr id="29" name="Picture 2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4" name="TextBox 3"/>
          <p:cNvSpPr txBox="1"/>
          <p:nvPr/>
        </p:nvSpPr>
        <p:spPr>
          <a:xfrm>
            <a:off x="1382230" y="4696459"/>
            <a:ext cx="6407330" cy="646331"/>
          </a:xfrm>
          <a:prstGeom prst="rect">
            <a:avLst/>
          </a:prstGeom>
          <a:noFill/>
          <a:effectLst/>
        </p:spPr>
        <p:txBody>
          <a:bodyPr wrap="square" rtlCol="0">
            <a:spAutoFit/>
          </a:bodyPr>
          <a:lstStyle/>
          <a:p>
            <a:pPr algn="r" eaLnBrk="0" hangingPunct="0"/>
            <a:r>
              <a:rPr lang="en-US" sz="3600" b="1" dirty="0">
                <a:latin typeface="Franklin Gothic Medium" panose="020B0603020102020204" pitchFamily="34" charset="0"/>
                <a:ea typeface="+mj-ea"/>
                <a:cs typeface="Times New Roman" panose="02020603050405020304" pitchFamily="18" charset="0"/>
              </a:rPr>
              <a:t>Would you call it a profession?</a:t>
            </a:r>
          </a:p>
        </p:txBody>
      </p:sp>
    </p:spTree>
    <p:extLst>
      <p:ext uri="{BB962C8B-B14F-4D97-AF65-F5344CB8AC3E}">
        <p14:creationId xmlns:p14="http://schemas.microsoft.com/office/powerpoint/2010/main" val="167092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10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10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1" y="362038"/>
            <a:ext cx="8747759" cy="1600200"/>
          </a:xfrm>
        </p:spPr>
        <p:txBody>
          <a:bodyPr>
            <a:noAutofit/>
          </a:bodyPr>
          <a:lstStyle/>
          <a:p>
            <a:pPr algn="l"/>
            <a:r>
              <a:rPr lang="en-US" sz="3500" b="1" dirty="0">
                <a:solidFill>
                  <a:srgbClr val="AB1F26"/>
                </a:solidFill>
                <a:latin typeface="Franklin Gothic Medium" panose="020B0603020102020204" pitchFamily="34" charset="0"/>
                <a:cs typeface="Times New Roman" panose="02020603050405020304" pitchFamily="18" charset="0"/>
              </a:rPr>
              <a:t>                         </a:t>
            </a:r>
            <a:br>
              <a:rPr lang="en-US" sz="3500" b="1" dirty="0">
                <a:solidFill>
                  <a:srgbClr val="AB1F26"/>
                </a:solidFill>
                <a:latin typeface="Franklin Gothic Medium" panose="020B0603020102020204" pitchFamily="34" charset="0"/>
                <a:cs typeface="Times New Roman" panose="02020603050405020304" pitchFamily="18" charset="0"/>
              </a:rPr>
            </a:br>
            <a:r>
              <a:rPr lang="en-US" sz="3500" b="1" dirty="0">
                <a:solidFill>
                  <a:srgbClr val="AB1F26"/>
                </a:solidFill>
                <a:latin typeface="Franklin Gothic Medium" panose="020B0603020102020204" pitchFamily="34" charset="0"/>
                <a:cs typeface="Times New Roman" panose="02020603050405020304" pitchFamily="18" charset="0"/>
              </a:rPr>
              <a:t>and what if that profession’s practitioners…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9"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0" name="Group 8"/>
          <p:cNvGrpSpPr>
            <a:grpSpLocks/>
          </p:cNvGrpSpPr>
          <p:nvPr/>
        </p:nvGrpSpPr>
        <p:grpSpPr bwMode="auto">
          <a:xfrm rot="10800000">
            <a:off x="228600" y="5193433"/>
            <a:ext cx="8700670" cy="742951"/>
            <a:chOff x="110185200" y="106330322"/>
            <a:chExt cx="7543800" cy="971186"/>
          </a:xfrm>
        </p:grpSpPr>
        <p:sp>
          <p:nvSpPr>
            <p:cNvPr id="11"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6"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pic>
        <p:nvPicPr>
          <p:cNvPr id="17" name="Picture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3" name="Content Placeholder 2"/>
          <p:cNvSpPr>
            <a:spLocks noGrp="1"/>
          </p:cNvSpPr>
          <p:nvPr>
            <p:ph idx="1"/>
          </p:nvPr>
        </p:nvSpPr>
        <p:spPr>
          <a:xfrm>
            <a:off x="434341" y="2212652"/>
            <a:ext cx="8077200" cy="4473986"/>
          </a:xfrm>
        </p:spPr>
        <p:txBody>
          <a:bodyPr>
            <a:normAutofit/>
          </a:bodyPr>
          <a:lstStyle/>
          <a:p>
            <a:pPr marL="0" indent="0">
              <a:spcBef>
                <a:spcPts val="0"/>
              </a:spcBef>
              <a:buNone/>
            </a:pPr>
            <a:r>
              <a:rPr lang="en-US" dirty="0">
                <a:latin typeface="Franklin Gothic Book" panose="020B0503020102020204" pitchFamily="34" charset="0"/>
                <a:cs typeface="Times New Roman" panose="02020603050405020304" pitchFamily="18" charset="0"/>
              </a:rPr>
              <a:t>…</a:t>
            </a:r>
            <a:r>
              <a:rPr lang="en-US" sz="2000" dirty="0">
                <a:solidFill>
                  <a:srgbClr val="C00000"/>
                </a:solidFill>
                <a:latin typeface="Franklin Gothic Book" panose="020B0503020102020204" pitchFamily="34" charset="0"/>
                <a:cs typeface="Times New Roman" panose="02020603050405020304" pitchFamily="18" charset="0"/>
              </a:rPr>
              <a:t> </a:t>
            </a:r>
            <a:r>
              <a:rPr lang="en-US" sz="2000" dirty="0">
                <a:latin typeface="Franklin Gothic Book" panose="020B0503020102020204" pitchFamily="34" charset="0"/>
                <a:cs typeface="Times New Roman" panose="02020603050405020304" pitchFamily="18" charset="0"/>
              </a:rPr>
              <a:t>make numerous decisions in a day that directly impact a highly vulnerable population; yet, have NEVER been prepared in ethical decision-making</a:t>
            </a:r>
          </a:p>
          <a:p>
            <a:pPr marL="0" indent="0">
              <a:spcBef>
                <a:spcPts val="0"/>
              </a:spcBef>
              <a:buNone/>
            </a:pPr>
            <a:endParaRPr lang="en-US" sz="800" dirty="0">
              <a:solidFill>
                <a:srgbClr val="C00000"/>
              </a:solidFill>
              <a:latin typeface="Franklin Gothic Book" panose="020B0503020102020204" pitchFamily="34" charset="0"/>
              <a:cs typeface="Times New Roman" panose="02020603050405020304" pitchFamily="18" charset="0"/>
            </a:endParaRPr>
          </a:p>
          <a:p>
            <a:pPr marL="0" indent="0">
              <a:spcBef>
                <a:spcPts val="0"/>
              </a:spcBef>
              <a:buNone/>
            </a:pPr>
            <a:r>
              <a:rPr lang="en-US" dirty="0">
                <a:latin typeface="Franklin Gothic Book" panose="020B0503020102020204" pitchFamily="34" charset="0"/>
                <a:cs typeface="Times New Roman" panose="02020603050405020304" pitchFamily="18" charset="0"/>
              </a:rPr>
              <a:t>…</a:t>
            </a:r>
            <a:r>
              <a:rPr lang="en-US" sz="2000" dirty="0">
                <a:latin typeface="Franklin Gothic Book" panose="020B0503020102020204" pitchFamily="34" charset="0"/>
                <a:cs typeface="Times New Roman" panose="02020603050405020304" pitchFamily="18" charset="0"/>
              </a:rPr>
              <a:t> are NOT aware of the professional risks and vulnerabilities that are inherent in the profession; yet, they are expected to address the academic, personal, and social needs of 100’s of individuals a day</a:t>
            </a:r>
          </a:p>
          <a:p>
            <a:pPr marL="0" indent="0">
              <a:spcBef>
                <a:spcPts val="0"/>
              </a:spcBef>
              <a:buNone/>
            </a:pPr>
            <a:endParaRPr lang="en-US" sz="800" dirty="0">
              <a:solidFill>
                <a:srgbClr val="C00000"/>
              </a:solidFill>
              <a:latin typeface="Franklin Gothic Book" panose="020B0503020102020204" pitchFamily="34" charset="0"/>
              <a:cs typeface="Times New Roman" panose="02020603050405020304" pitchFamily="18" charset="0"/>
            </a:endParaRPr>
          </a:p>
          <a:p>
            <a:pPr marL="0" indent="0">
              <a:spcBef>
                <a:spcPts val="0"/>
              </a:spcBef>
              <a:buNone/>
            </a:pPr>
            <a:r>
              <a:rPr lang="en-US" dirty="0">
                <a:latin typeface="Franklin Gothic Book" panose="020B0503020102020204" pitchFamily="34" charset="0"/>
                <a:cs typeface="Times New Roman" panose="02020603050405020304" pitchFamily="18" charset="0"/>
              </a:rPr>
              <a:t>…</a:t>
            </a:r>
            <a:r>
              <a:rPr lang="en-US" sz="2000" dirty="0">
                <a:latin typeface="Franklin Gothic Book" panose="020B0503020102020204" pitchFamily="34" charset="0"/>
                <a:cs typeface="Times New Roman" panose="02020603050405020304" pitchFamily="18" charset="0"/>
              </a:rPr>
              <a:t> have </a:t>
            </a:r>
            <a:r>
              <a:rPr lang="en-US" sz="2000" i="1" dirty="0">
                <a:latin typeface="Franklin Gothic Book" panose="020B0503020102020204" pitchFamily="34" charset="0"/>
                <a:cs typeface="Times New Roman" panose="02020603050405020304" pitchFamily="18" charset="0"/>
              </a:rPr>
              <a:t>in loco parentis </a:t>
            </a:r>
            <a:r>
              <a:rPr lang="en-US" sz="2000" dirty="0">
                <a:latin typeface="Franklin Gothic Book" panose="020B0503020102020204" pitchFamily="34" charset="0"/>
                <a:cs typeface="Times New Roman" panose="02020603050405020304" pitchFamily="18" charset="0"/>
              </a:rPr>
              <a:t>responsibilities; yet NEVER received training in supervisory liability</a:t>
            </a:r>
          </a:p>
          <a:p>
            <a:pPr marL="0" indent="0">
              <a:buNone/>
            </a:pPr>
            <a:endParaRPr lang="en-US" sz="2000" b="1" dirty="0">
              <a:solidFill>
                <a:schemeClr val="bg1"/>
              </a:solidFill>
              <a:latin typeface="Franklin Gothic Book" panose="020B0503020102020204" pitchFamily="34" charset="0"/>
              <a:cs typeface="Times New Roman" panose="02020603050405020304" pitchFamily="18" charset="0"/>
            </a:endParaRPr>
          </a:p>
        </p:txBody>
      </p:sp>
      <p:cxnSp>
        <p:nvCxnSpPr>
          <p:cNvPr id="18" name="Straight Connector 17"/>
          <p:cNvCxnSpPr/>
          <p:nvPr/>
        </p:nvCxnSpPr>
        <p:spPr>
          <a:xfrm>
            <a:off x="457200" y="1995463"/>
            <a:ext cx="5886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77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91" y="1654699"/>
            <a:ext cx="6629400" cy="685800"/>
          </a:xfrm>
        </p:spPr>
        <p:txBody>
          <a:bodyPr>
            <a:noAutofit/>
          </a:bodyPr>
          <a:lstStyle/>
          <a:p>
            <a:pPr algn="l"/>
            <a:r>
              <a:rPr lang="en-US" sz="4000" b="1" dirty="0">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t>
            </a:r>
            <a:r>
              <a:rPr lang="en-US" sz="4000" dirty="0">
                <a:latin typeface="+mn-lt"/>
                <a:cs typeface="Times New Roman" panose="02020603050405020304" pitchFamily="18" charset="0"/>
              </a:rPr>
              <a:t>Would you call it a </a:t>
            </a:r>
            <a:r>
              <a:rPr lang="en-US" sz="4000" dirty="0">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r>
            <a:br>
              <a:rPr lang="en-US" sz="4000" dirty="0">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lang="en-US" sz="4000" b="1" dirty="0">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t>
            </a:r>
          </a:p>
        </p:txBody>
      </p:sp>
      <p:sp>
        <p:nvSpPr>
          <p:cNvPr id="8" name="TextBox 7"/>
          <p:cNvSpPr txBox="1"/>
          <p:nvPr/>
        </p:nvSpPr>
        <p:spPr>
          <a:xfrm>
            <a:off x="228600" y="2144949"/>
            <a:ext cx="8686800" cy="1446550"/>
          </a:xfrm>
          <a:prstGeom prst="rect">
            <a:avLst/>
          </a:prstGeom>
          <a:noFill/>
        </p:spPr>
        <p:txBody>
          <a:bodyPr wrap="square" rtlCol="0">
            <a:spAutoFit/>
          </a:bodyPr>
          <a:lstStyle/>
          <a:p>
            <a:pPr algn="ctr"/>
            <a:r>
              <a:rPr lang="en-US" sz="8800" b="1" dirty="0">
                <a:solidFill>
                  <a:srgbClr val="AB1F26"/>
                </a:solidFill>
                <a:cs typeface="Times New Roman" panose="02020603050405020304" pitchFamily="18" charset="0"/>
              </a:rPr>
              <a:t>profession?</a:t>
            </a:r>
          </a:p>
        </p:txBody>
      </p:sp>
      <p:sp>
        <p:nvSpPr>
          <p:cNvPr id="9" name="TextBox 8"/>
          <p:cNvSpPr txBox="1"/>
          <p:nvPr/>
        </p:nvSpPr>
        <p:spPr>
          <a:xfrm>
            <a:off x="2667000" y="3886200"/>
            <a:ext cx="5964836" cy="1077218"/>
          </a:xfrm>
          <a:prstGeom prst="rect">
            <a:avLst/>
          </a:prstGeom>
          <a:noFill/>
        </p:spPr>
        <p:txBody>
          <a:bodyPr wrap="square" rtlCol="0">
            <a:spAutoFit/>
          </a:bodyPr>
          <a:lstStyle/>
          <a:p>
            <a:r>
              <a:rPr lang="en-US" sz="3200" dirty="0">
                <a:cs typeface="Times New Roman" panose="02020603050405020304" pitchFamily="18" charset="0"/>
              </a:rPr>
              <a:t>and so it has been with</a:t>
            </a:r>
            <a:r>
              <a:rPr lang="en-US" sz="3200" b="1" dirty="0">
                <a:cs typeface="Times New Roman" panose="02020603050405020304" pitchFamily="18" charset="0"/>
              </a:rPr>
              <a:t> education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sp>
        <p:nvSpPr>
          <p:cNvPr id="10"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1" name="Group 8"/>
          <p:cNvGrpSpPr>
            <a:grpSpLocks/>
          </p:cNvGrpSpPr>
          <p:nvPr/>
        </p:nvGrpSpPr>
        <p:grpSpPr bwMode="auto">
          <a:xfrm rot="10800000">
            <a:off x="228600" y="5193433"/>
            <a:ext cx="8700670" cy="742951"/>
            <a:chOff x="110185200" y="106330322"/>
            <a:chExt cx="7543800" cy="971186"/>
          </a:xfrm>
        </p:grpSpPr>
        <p:sp>
          <p:nvSpPr>
            <p:cNvPr id="12"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7"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pic>
        <p:nvPicPr>
          <p:cNvPr id="18" name="Picture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Tree>
    <p:extLst>
      <p:ext uri="{BB962C8B-B14F-4D97-AF65-F5344CB8AC3E}">
        <p14:creationId xmlns:p14="http://schemas.microsoft.com/office/powerpoint/2010/main" val="149077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30" y="1066800"/>
            <a:ext cx="8700670" cy="905984"/>
          </a:xfrm>
        </p:spPr>
        <p:txBody>
          <a:bodyPr>
            <a:normAutofit/>
          </a:bodyPr>
          <a:lstStyle/>
          <a:p>
            <a:r>
              <a:rPr lang="en-US" b="1" dirty="0">
                <a:solidFill>
                  <a:srgbClr val="AB1F26"/>
                </a:solidFill>
                <a:latin typeface="Franklin Gothic Book" panose="020B0503020102020204" pitchFamily="34" charset="0"/>
                <a:cs typeface="Times New Roman" panose="02020603050405020304" pitchFamily="18" charset="0"/>
              </a:rPr>
              <a:t>Professional Codes of Ethics</a:t>
            </a:r>
          </a:p>
        </p:txBody>
      </p:sp>
      <p:sp>
        <p:nvSpPr>
          <p:cNvPr id="3" name="Content Placeholder 2"/>
          <p:cNvSpPr>
            <a:spLocks noGrp="1"/>
          </p:cNvSpPr>
          <p:nvPr>
            <p:ph idx="1"/>
          </p:nvPr>
        </p:nvSpPr>
        <p:spPr>
          <a:xfrm>
            <a:off x="685800" y="2401480"/>
            <a:ext cx="8991600" cy="3073749"/>
          </a:xfrm>
        </p:spPr>
        <p:txBody>
          <a:bodyPr>
            <a:normAutofit fontScale="92500" lnSpcReduction="10000"/>
          </a:bodyPr>
          <a:lstStyle/>
          <a:p>
            <a:pPr marL="0" indent="0">
              <a:buNone/>
            </a:pPr>
            <a:r>
              <a:rPr lang="en-US" sz="3000" dirty="0">
                <a:latin typeface="Franklin Gothic Book" panose="020B0503020102020204" pitchFamily="34" charset="0"/>
                <a:cs typeface="Times New Roman" panose="02020603050405020304" pitchFamily="18" charset="0"/>
              </a:rPr>
              <a:t>American Medical Association		</a:t>
            </a:r>
          </a:p>
          <a:p>
            <a:pPr marL="0" indent="0">
              <a:buNone/>
            </a:pPr>
            <a:r>
              <a:rPr lang="en-US" sz="3000" dirty="0">
                <a:latin typeface="Franklin Gothic Book" panose="020B0503020102020204" pitchFamily="34" charset="0"/>
                <a:cs typeface="Times New Roman" panose="02020603050405020304" pitchFamily="18" charset="0"/>
              </a:rPr>
              <a:t>American Bar Association			</a:t>
            </a:r>
          </a:p>
          <a:p>
            <a:pPr marL="0" indent="0">
              <a:buNone/>
            </a:pPr>
            <a:r>
              <a:rPr lang="en-US" sz="3000" dirty="0">
                <a:latin typeface="Franklin Gothic Book" panose="020B0503020102020204" pitchFamily="34" charset="0"/>
                <a:cs typeface="Times New Roman" panose="02020603050405020304" pitchFamily="18" charset="0"/>
              </a:rPr>
              <a:t>American Psychological Association	</a:t>
            </a:r>
          </a:p>
          <a:p>
            <a:pPr marL="0" indent="0">
              <a:buNone/>
            </a:pPr>
            <a:r>
              <a:rPr lang="en-US" sz="3000" dirty="0">
                <a:latin typeface="Franklin Gothic Book" panose="020B0503020102020204" pitchFamily="34" charset="0"/>
                <a:cs typeface="Times New Roman" panose="02020603050405020304" pitchFamily="18" charset="0"/>
              </a:rPr>
              <a:t>American Counseling Association</a:t>
            </a:r>
            <a:r>
              <a:rPr lang="en-US" sz="3500" dirty="0">
                <a:latin typeface="Franklin Gothic Book" panose="020B0503020102020204" pitchFamily="34" charset="0"/>
                <a:cs typeface="Times New Roman" panose="02020603050405020304" pitchFamily="18" charset="0"/>
              </a:rPr>
              <a:t>	</a:t>
            </a:r>
            <a:endParaRPr lang="en-US" sz="3200" b="1" dirty="0">
              <a:latin typeface="Franklin Gothic Book" panose="020B0503020102020204" pitchFamily="34" charset="0"/>
              <a:cs typeface="Times New Roman" panose="02020603050405020304" pitchFamily="18" charset="0"/>
            </a:endParaRPr>
          </a:p>
          <a:p>
            <a:pPr marL="0" indent="0">
              <a:spcBef>
                <a:spcPts val="0"/>
              </a:spcBef>
              <a:buNone/>
            </a:pPr>
            <a:endParaRPr lang="en-US" sz="3000" i="1" dirty="0">
              <a:latin typeface="Franklin Gothic Book" panose="020B0503020102020204" pitchFamily="34" charset="0"/>
              <a:cs typeface="Times New Roman" panose="02020603050405020304" pitchFamily="18" charset="0"/>
            </a:endParaRPr>
          </a:p>
          <a:p>
            <a:pPr marL="0" indent="0">
              <a:spcBef>
                <a:spcPts val="0"/>
              </a:spcBef>
              <a:buNone/>
            </a:pPr>
            <a:r>
              <a:rPr lang="en-US" sz="2600" i="1" dirty="0">
                <a:latin typeface="Franklin Gothic Book" panose="020B0503020102020204" pitchFamily="34" charset="0"/>
                <a:cs typeface="Times New Roman" panose="02020603050405020304" pitchFamily="18" charset="0"/>
              </a:rPr>
              <a:t>Financial fiduciaries, law enforcement agencies,</a:t>
            </a:r>
          </a:p>
          <a:p>
            <a:pPr marL="0" indent="0">
              <a:spcBef>
                <a:spcPts val="0"/>
              </a:spcBef>
              <a:buNone/>
            </a:pPr>
            <a:r>
              <a:rPr lang="en-US" sz="2600" i="1" dirty="0">
                <a:latin typeface="Franklin Gothic Book" panose="020B0503020102020204" pitchFamily="34" charset="0"/>
                <a:cs typeface="Times New Roman" panose="02020603050405020304" pitchFamily="18" charset="0"/>
              </a:rPr>
              <a:t>and many others </a:t>
            </a:r>
            <a:r>
              <a:rPr lang="en-US" sz="2600" b="1" i="1" dirty="0">
                <a:latin typeface="Franklin Gothic Book" panose="020B0503020102020204" pitchFamily="34" charset="0"/>
                <a:cs typeface="Times New Roman" panose="02020603050405020304" pitchFamily="18" charset="0"/>
              </a:rPr>
              <a:t>…</a:t>
            </a:r>
          </a:p>
        </p:txBody>
      </p:sp>
      <p:sp>
        <p:nvSpPr>
          <p:cNvPr id="7"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8" name="Group 8"/>
          <p:cNvGrpSpPr>
            <a:grpSpLocks/>
          </p:cNvGrpSpPr>
          <p:nvPr/>
        </p:nvGrpSpPr>
        <p:grpSpPr bwMode="auto">
          <a:xfrm rot="10800000">
            <a:off x="228600" y="5193433"/>
            <a:ext cx="8700670" cy="742951"/>
            <a:chOff x="110185200" y="106330322"/>
            <a:chExt cx="7543800" cy="971186"/>
          </a:xfrm>
        </p:grpSpPr>
        <p:sp>
          <p:nvSpPr>
            <p:cNvPr id="9"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4"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pic>
        <p:nvPicPr>
          <p:cNvPr id="15" name="Picture 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cxnSp>
        <p:nvCxnSpPr>
          <p:cNvPr id="17" name="Straight Connector 16"/>
          <p:cNvCxnSpPr/>
          <p:nvPr/>
        </p:nvCxnSpPr>
        <p:spPr>
          <a:xfrm>
            <a:off x="1600200" y="1972784"/>
            <a:ext cx="5886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087149" y="2338269"/>
            <a:ext cx="1266280" cy="523220"/>
          </a:xfrm>
          <a:prstGeom prst="rect">
            <a:avLst/>
          </a:prstGeom>
          <a:noFill/>
        </p:spPr>
        <p:txBody>
          <a:bodyPr wrap="square" rtlCol="0">
            <a:spAutoFit/>
          </a:bodyPr>
          <a:lstStyle/>
          <a:p>
            <a:pPr lvl="0" eaLnBrk="0" hangingPunct="0">
              <a:spcBef>
                <a:spcPct val="20000"/>
              </a:spcBef>
            </a:pPr>
            <a:r>
              <a:rPr lang="en-US" sz="2800" dirty="0">
                <a:solidFill>
                  <a:prstClr val="black"/>
                </a:solidFill>
                <a:latin typeface="Franklin Gothic Book" panose="020B0503020102020204" pitchFamily="34" charset="0"/>
                <a:cs typeface="Times New Roman" panose="02020603050405020304" pitchFamily="18" charset="0"/>
              </a:rPr>
              <a:t>1847</a:t>
            </a:r>
          </a:p>
        </p:txBody>
      </p:sp>
      <p:sp>
        <p:nvSpPr>
          <p:cNvPr id="5" name="TextBox 4"/>
          <p:cNvSpPr txBox="1"/>
          <p:nvPr/>
        </p:nvSpPr>
        <p:spPr>
          <a:xfrm>
            <a:off x="7096789" y="2843596"/>
            <a:ext cx="1247775" cy="523220"/>
          </a:xfrm>
          <a:prstGeom prst="rect">
            <a:avLst/>
          </a:prstGeom>
          <a:noFill/>
        </p:spPr>
        <p:txBody>
          <a:bodyPr wrap="square" rtlCol="0">
            <a:spAutoFit/>
          </a:bodyPr>
          <a:lstStyle/>
          <a:p>
            <a:pPr lvl="0" eaLnBrk="0" hangingPunct="0">
              <a:spcBef>
                <a:spcPct val="20000"/>
              </a:spcBef>
            </a:pPr>
            <a:r>
              <a:rPr lang="en-US" sz="2800" dirty="0">
                <a:solidFill>
                  <a:prstClr val="black"/>
                </a:solidFill>
                <a:latin typeface="Franklin Gothic Book" panose="020B0503020102020204" pitchFamily="34" charset="0"/>
                <a:cs typeface="Times New Roman" panose="02020603050405020304" pitchFamily="18" charset="0"/>
              </a:rPr>
              <a:t>1932</a:t>
            </a:r>
          </a:p>
        </p:txBody>
      </p:sp>
      <p:sp>
        <p:nvSpPr>
          <p:cNvPr id="6" name="TextBox 5"/>
          <p:cNvSpPr txBox="1"/>
          <p:nvPr/>
        </p:nvSpPr>
        <p:spPr>
          <a:xfrm>
            <a:off x="7082919" y="3308461"/>
            <a:ext cx="1219200" cy="523220"/>
          </a:xfrm>
          <a:prstGeom prst="rect">
            <a:avLst/>
          </a:prstGeom>
          <a:noFill/>
        </p:spPr>
        <p:txBody>
          <a:bodyPr wrap="square" rtlCol="0">
            <a:spAutoFit/>
          </a:bodyPr>
          <a:lstStyle/>
          <a:p>
            <a:pPr lvl="0" eaLnBrk="0" hangingPunct="0">
              <a:spcBef>
                <a:spcPct val="20000"/>
              </a:spcBef>
            </a:pPr>
            <a:r>
              <a:rPr lang="en-US" sz="2800" dirty="0">
                <a:solidFill>
                  <a:prstClr val="black"/>
                </a:solidFill>
                <a:latin typeface="Franklin Gothic Book" panose="020B0503020102020204" pitchFamily="34" charset="0"/>
                <a:cs typeface="Times New Roman" panose="02020603050405020304" pitchFamily="18" charset="0"/>
              </a:rPr>
              <a:t>1952</a:t>
            </a:r>
          </a:p>
        </p:txBody>
      </p:sp>
      <p:sp>
        <p:nvSpPr>
          <p:cNvPr id="18" name="TextBox 17"/>
          <p:cNvSpPr txBox="1"/>
          <p:nvPr/>
        </p:nvSpPr>
        <p:spPr>
          <a:xfrm>
            <a:off x="7082919" y="3759782"/>
            <a:ext cx="1405920" cy="523220"/>
          </a:xfrm>
          <a:prstGeom prst="rect">
            <a:avLst/>
          </a:prstGeom>
          <a:noFill/>
        </p:spPr>
        <p:txBody>
          <a:bodyPr wrap="square" rtlCol="0">
            <a:spAutoFit/>
          </a:bodyPr>
          <a:lstStyle/>
          <a:p>
            <a:pPr lvl="0" eaLnBrk="0" hangingPunct="0">
              <a:spcBef>
                <a:spcPct val="20000"/>
              </a:spcBef>
            </a:pPr>
            <a:r>
              <a:rPr lang="en-US" sz="2800" dirty="0">
                <a:solidFill>
                  <a:prstClr val="black"/>
                </a:solidFill>
                <a:latin typeface="Franklin Gothic Book" panose="020B0503020102020204" pitchFamily="34" charset="0"/>
                <a:cs typeface="Times New Roman" panose="02020603050405020304" pitchFamily="18" charset="0"/>
              </a:rPr>
              <a:t>1961</a:t>
            </a:r>
          </a:p>
        </p:txBody>
      </p:sp>
    </p:spTree>
    <p:extLst>
      <p:ext uri="{BB962C8B-B14F-4D97-AF65-F5344CB8AC3E}">
        <p14:creationId xmlns:p14="http://schemas.microsoft.com/office/powerpoint/2010/main" val="13389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6" name="Group 8"/>
          <p:cNvGrpSpPr>
            <a:grpSpLocks/>
          </p:cNvGrpSpPr>
          <p:nvPr/>
        </p:nvGrpSpPr>
        <p:grpSpPr bwMode="auto">
          <a:xfrm rot="10800000">
            <a:off x="228600" y="5193433"/>
            <a:ext cx="8700670" cy="742951"/>
            <a:chOff x="110185200" y="106330322"/>
            <a:chExt cx="7543800" cy="971186"/>
          </a:xfrm>
        </p:grpSpPr>
        <p:sp>
          <p:nvSpPr>
            <p:cNvPr id="17"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5" name="TextBox 4"/>
          <p:cNvSpPr txBox="1"/>
          <p:nvPr/>
        </p:nvSpPr>
        <p:spPr>
          <a:xfrm>
            <a:off x="838201" y="1164733"/>
            <a:ext cx="7391400" cy="646331"/>
          </a:xfrm>
          <a:prstGeom prst="rect">
            <a:avLst/>
          </a:prstGeom>
          <a:noFill/>
        </p:spPr>
        <p:txBody>
          <a:bodyPr wrap="square" rtlCol="0">
            <a:spAutoFit/>
          </a:bodyPr>
          <a:lstStyle/>
          <a:p>
            <a:r>
              <a:rPr lang="en-US" sz="3600" b="1" dirty="0">
                <a:solidFill>
                  <a:srgbClr val="AB1F26"/>
                </a:solidFill>
                <a:latin typeface="Franklin Gothic Book" panose="020B0503020102020204" pitchFamily="34" charset="0"/>
                <a:cs typeface="Times New Roman" panose="02020603050405020304" pitchFamily="18" charset="0"/>
              </a:rPr>
              <a:t>Why Professional Ethical Standards?</a:t>
            </a:r>
          </a:p>
        </p:txBody>
      </p:sp>
      <p:sp>
        <p:nvSpPr>
          <p:cNvPr id="7" name="Rectangle 6"/>
          <p:cNvSpPr/>
          <p:nvPr/>
        </p:nvSpPr>
        <p:spPr>
          <a:xfrm>
            <a:off x="386441" y="2495403"/>
            <a:ext cx="8153400" cy="3539430"/>
          </a:xfrm>
          <a:prstGeom prst="rect">
            <a:avLst/>
          </a:prstGeom>
        </p:spPr>
        <p:txBody>
          <a:bodyPr wrap="square">
            <a:spAutoFit/>
          </a:bodyPr>
          <a:lstStyle/>
          <a:p>
            <a:pPr marL="342900" indent="-342900">
              <a:buFont typeface="Arial" panose="020B0604020202020204" pitchFamily="34" charset="0"/>
              <a:buChar char="•"/>
            </a:pPr>
            <a:r>
              <a:rPr lang="en-US" sz="2000" dirty="0">
                <a:latin typeface="Franklin Gothic Book" panose="020B0503020102020204" pitchFamily="34" charset="0"/>
                <a:cs typeface="Times New Roman" panose="02020603050405020304" pitchFamily="18" charset="0"/>
              </a:rPr>
              <a:t>Clarify to current and future teachers, and to those they serve, the nature of the ethical responsibilities held in common by all educators</a:t>
            </a:r>
          </a:p>
          <a:p>
            <a:endParaRPr lang="en-US" sz="800" dirty="0">
              <a:latin typeface="Franklin Gothic Book" panose="020B0503020102020204" pitchFamily="34" charset="0"/>
              <a:cs typeface="Times New Roman" panose="02020603050405020304" pitchFamily="18" charset="0"/>
            </a:endParaRPr>
          </a:p>
          <a:p>
            <a:pPr marL="342900" indent="-342900">
              <a:buFont typeface="Arial" panose="020B0604020202020204" pitchFamily="34" charset="0"/>
              <a:buChar char="•"/>
            </a:pPr>
            <a:r>
              <a:rPr lang="en-US" sz="2000" dirty="0">
                <a:latin typeface="Franklin Gothic Book" panose="020B0503020102020204" pitchFamily="34" charset="0"/>
                <a:cs typeface="Times New Roman" panose="02020603050405020304" pitchFamily="18" charset="0"/>
              </a:rPr>
              <a:t>Establish principles that define ethical behavior and ethical best practice</a:t>
            </a:r>
          </a:p>
          <a:p>
            <a:endParaRPr lang="en-US" sz="800" dirty="0">
              <a:latin typeface="Franklin Gothic Book" panose="020B0503020102020204" pitchFamily="34" charset="0"/>
              <a:cs typeface="Times New Roman" panose="02020603050405020304" pitchFamily="18" charset="0"/>
            </a:endParaRPr>
          </a:p>
          <a:p>
            <a:pPr marL="342900" indent="-342900">
              <a:buFont typeface="Arial" panose="020B0604020202020204" pitchFamily="34" charset="0"/>
              <a:buChar char="•"/>
            </a:pPr>
            <a:r>
              <a:rPr lang="en-US" sz="2000" dirty="0">
                <a:latin typeface="Franklin Gothic Book" panose="020B0503020102020204" pitchFamily="34" charset="0"/>
                <a:cs typeface="Times New Roman" panose="02020603050405020304" pitchFamily="18" charset="0"/>
              </a:rPr>
              <a:t>Serve as an ethical guide designed to assist educators in constructing the best course of action</a:t>
            </a:r>
          </a:p>
          <a:p>
            <a:endParaRPr lang="en-US" sz="800" dirty="0">
              <a:latin typeface="Franklin Gothic Book" panose="020B0503020102020204" pitchFamily="34" charset="0"/>
              <a:cs typeface="Times New Roman" panose="02020603050405020304" pitchFamily="18" charset="0"/>
            </a:endParaRPr>
          </a:p>
          <a:p>
            <a:pPr marL="342900" indent="-342900">
              <a:buFont typeface="Arial" panose="020B0604020202020204" pitchFamily="34" charset="0"/>
              <a:buChar char="•"/>
            </a:pPr>
            <a:r>
              <a:rPr lang="en-US" sz="2000" dirty="0">
                <a:latin typeface="Franklin Gothic Book" panose="020B0503020102020204" pitchFamily="34" charset="0"/>
                <a:cs typeface="Times New Roman" panose="02020603050405020304" pitchFamily="18" charset="0"/>
              </a:rPr>
              <a:t>Serve as a basis for educator learning, accountability, and remediation</a:t>
            </a:r>
          </a:p>
          <a:p>
            <a:pPr marL="342900" indent="-342900">
              <a:buFont typeface="Arial" panose="020B0604020202020204" pitchFamily="34" charset="0"/>
              <a:buChar char="•"/>
            </a:pPr>
            <a:endParaRPr lang="en-US" sz="2000" b="1" dirty="0">
              <a:latin typeface="Franklin Gothic Book" panose="020B0503020102020204" pitchFamily="34" charset="0"/>
              <a:cs typeface="Times New Roman" panose="02020603050405020304" pitchFamily="18" charset="0"/>
            </a:endParaRPr>
          </a:p>
          <a:p>
            <a:pPr marL="342900" indent="-342900">
              <a:buFont typeface="Arial" panose="020B0604020202020204" pitchFamily="34" charset="0"/>
              <a:buChar char="•"/>
            </a:pPr>
            <a:endParaRPr lang="en-US" sz="2000" b="1" dirty="0">
              <a:latin typeface="Franklin Gothic Book" panose="020B0503020102020204" pitchFamily="34" charset="0"/>
              <a:cs typeface="Times New Roman" panose="02020603050405020304" pitchFamily="18" charset="0"/>
            </a:endParaRPr>
          </a:p>
        </p:txBody>
      </p:sp>
      <p:sp>
        <p:nvSpPr>
          <p:cNvPr id="14"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cxnSp>
        <p:nvCxnSpPr>
          <p:cNvPr id="23" name="Straight Connector 22"/>
          <p:cNvCxnSpPr/>
          <p:nvPr/>
        </p:nvCxnSpPr>
        <p:spPr>
          <a:xfrm>
            <a:off x="1371600" y="2274920"/>
            <a:ext cx="5886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90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p:cNvSpPr>
            <a:spLocks/>
          </p:cNvSpPr>
          <p:nvPr/>
        </p:nvSpPr>
        <p:spPr bwMode="auto">
          <a:xfrm>
            <a:off x="228600" y="4842586"/>
            <a:ext cx="8700670" cy="1764589"/>
          </a:xfrm>
          <a:custGeom>
            <a:avLst/>
            <a:gdLst>
              <a:gd name="connsiteX0" fmla="*/ 0 w 8683254"/>
              <a:gd name="connsiteY0" fmla="*/ 0 h 965019"/>
              <a:gd name="connsiteX1" fmla="*/ 8683254 w 8683254"/>
              <a:gd name="connsiteY1" fmla="*/ 0 h 965019"/>
              <a:gd name="connsiteX2" fmla="*/ 8683254 w 8683254"/>
              <a:gd name="connsiteY2" fmla="*/ 965019 h 965019"/>
              <a:gd name="connsiteX3" fmla="*/ 0 w 8683254"/>
              <a:gd name="connsiteY3" fmla="*/ 965019 h 965019"/>
              <a:gd name="connsiteX4" fmla="*/ 0 w 8683254"/>
              <a:gd name="connsiteY4" fmla="*/ 0 h 965019"/>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0 h 973727"/>
              <a:gd name="connsiteX1" fmla="*/ 8700671 w 8700671"/>
              <a:gd name="connsiteY1" fmla="*/ 8708 h 973727"/>
              <a:gd name="connsiteX2" fmla="*/ 8700671 w 8700671"/>
              <a:gd name="connsiteY2" fmla="*/ 973727 h 973727"/>
              <a:gd name="connsiteX3" fmla="*/ 17417 w 8700671"/>
              <a:gd name="connsiteY3" fmla="*/ 973727 h 973727"/>
              <a:gd name="connsiteX4" fmla="*/ 0 w 8700671"/>
              <a:gd name="connsiteY4" fmla="*/ 0 h 973727"/>
              <a:gd name="connsiteX0" fmla="*/ 0 w 8700671"/>
              <a:gd name="connsiteY0" fmla="*/ 243846 h 1217573"/>
              <a:gd name="connsiteX1" fmla="*/ 8631002 w 8700671"/>
              <a:gd name="connsiteY1" fmla="*/ 6 h 1217573"/>
              <a:gd name="connsiteX2" fmla="*/ 8700671 w 8700671"/>
              <a:gd name="connsiteY2" fmla="*/ 1217573 h 1217573"/>
              <a:gd name="connsiteX3" fmla="*/ 17417 w 8700671"/>
              <a:gd name="connsiteY3" fmla="*/ 1217573 h 1217573"/>
              <a:gd name="connsiteX4" fmla="*/ 0 w 8700671"/>
              <a:gd name="connsiteY4" fmla="*/ 243846 h 1217573"/>
              <a:gd name="connsiteX0" fmla="*/ 0 w 8631002"/>
              <a:gd name="connsiteY0" fmla="*/ 243846 h 1226281"/>
              <a:gd name="connsiteX1" fmla="*/ 8631002 w 8631002"/>
              <a:gd name="connsiteY1" fmla="*/ 6 h 1226281"/>
              <a:gd name="connsiteX2" fmla="*/ 8613585 w 8631002"/>
              <a:gd name="connsiteY2" fmla="*/ 1226281 h 1226281"/>
              <a:gd name="connsiteX3" fmla="*/ 17417 w 8631002"/>
              <a:gd name="connsiteY3" fmla="*/ 1217573 h 1226281"/>
              <a:gd name="connsiteX4" fmla="*/ 0 w 8631002"/>
              <a:gd name="connsiteY4" fmla="*/ 243846 h 1226281"/>
              <a:gd name="connsiteX0" fmla="*/ 0 w 8622294"/>
              <a:gd name="connsiteY0" fmla="*/ 391891 h 1226281"/>
              <a:gd name="connsiteX1" fmla="*/ 8622294 w 8622294"/>
              <a:gd name="connsiteY1" fmla="*/ 6 h 1226281"/>
              <a:gd name="connsiteX2" fmla="*/ 8604877 w 8622294"/>
              <a:gd name="connsiteY2" fmla="*/ 1226281 h 1226281"/>
              <a:gd name="connsiteX3" fmla="*/ 8709 w 8622294"/>
              <a:gd name="connsiteY3" fmla="*/ 1217573 h 1226281"/>
              <a:gd name="connsiteX4" fmla="*/ 0 w 8622294"/>
              <a:gd name="connsiteY4" fmla="*/ 391891 h 1226281"/>
              <a:gd name="connsiteX0" fmla="*/ 0 w 8674545"/>
              <a:gd name="connsiteY0" fmla="*/ 679272 h 1513662"/>
              <a:gd name="connsiteX1" fmla="*/ 8674545 w 8674545"/>
              <a:gd name="connsiteY1" fmla="*/ 4 h 1513662"/>
              <a:gd name="connsiteX2" fmla="*/ 8604877 w 8674545"/>
              <a:gd name="connsiteY2" fmla="*/ 1513662 h 1513662"/>
              <a:gd name="connsiteX3" fmla="*/ 8709 w 8674545"/>
              <a:gd name="connsiteY3" fmla="*/ 1504954 h 1513662"/>
              <a:gd name="connsiteX4" fmla="*/ 0 w 8674545"/>
              <a:gd name="connsiteY4" fmla="*/ 679272 h 1513662"/>
              <a:gd name="connsiteX0" fmla="*/ 0 w 8674545"/>
              <a:gd name="connsiteY0" fmla="*/ 679268 h 1513658"/>
              <a:gd name="connsiteX1" fmla="*/ 8674545 w 8674545"/>
              <a:gd name="connsiteY1" fmla="*/ 0 h 1513658"/>
              <a:gd name="connsiteX2" fmla="*/ 8604877 w 8674545"/>
              <a:gd name="connsiteY2" fmla="*/ 1513658 h 1513658"/>
              <a:gd name="connsiteX3" fmla="*/ 8709 w 8674545"/>
              <a:gd name="connsiteY3" fmla="*/ 1504950 h 1513658"/>
              <a:gd name="connsiteX4" fmla="*/ 0 w 8674545"/>
              <a:gd name="connsiteY4" fmla="*/ 679268 h 1513658"/>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0 w 8674545"/>
              <a:gd name="connsiteY0" fmla="*/ 691730 h 1526120"/>
              <a:gd name="connsiteX1" fmla="*/ 3211288 w 8674545"/>
              <a:gd name="connsiteY1" fmla="*/ 759248 h 1526120"/>
              <a:gd name="connsiteX2" fmla="*/ 8674545 w 8674545"/>
              <a:gd name="connsiteY2" fmla="*/ 12462 h 1526120"/>
              <a:gd name="connsiteX3" fmla="*/ 8604877 w 8674545"/>
              <a:gd name="connsiteY3" fmla="*/ 1526120 h 1526120"/>
              <a:gd name="connsiteX4" fmla="*/ 8709 w 8674545"/>
              <a:gd name="connsiteY4" fmla="*/ 1517412 h 1526120"/>
              <a:gd name="connsiteX5" fmla="*/ 0 w 8674545"/>
              <a:gd name="connsiteY5" fmla="*/ 691730 h 1526120"/>
              <a:gd name="connsiteX0" fmla="*/ 8708 w 8665836"/>
              <a:gd name="connsiteY0" fmla="*/ 761399 h 1526120"/>
              <a:gd name="connsiteX1" fmla="*/ 3202579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1399 h 1526120"/>
              <a:gd name="connsiteX1" fmla="*/ 3193870 w 8665836"/>
              <a:gd name="connsiteY1" fmla="*/ 759248 h 1526120"/>
              <a:gd name="connsiteX2" fmla="*/ 8665836 w 8665836"/>
              <a:gd name="connsiteY2" fmla="*/ 12462 h 1526120"/>
              <a:gd name="connsiteX3" fmla="*/ 8596168 w 8665836"/>
              <a:gd name="connsiteY3" fmla="*/ 1526120 h 1526120"/>
              <a:gd name="connsiteX4" fmla="*/ 0 w 8665836"/>
              <a:gd name="connsiteY4" fmla="*/ 1517412 h 1526120"/>
              <a:gd name="connsiteX5" fmla="*/ 8708 w 8665836"/>
              <a:gd name="connsiteY5" fmla="*/ 761399 h 1526120"/>
              <a:gd name="connsiteX0" fmla="*/ 8708 w 8665836"/>
              <a:gd name="connsiteY0" fmla="*/ 763282 h 1528003"/>
              <a:gd name="connsiteX1" fmla="*/ 3193870 w 8665836"/>
              <a:gd name="connsiteY1" fmla="*/ 761131 h 1528003"/>
              <a:gd name="connsiteX2" fmla="*/ 8665836 w 8665836"/>
              <a:gd name="connsiteY2" fmla="*/ 14345 h 1528003"/>
              <a:gd name="connsiteX3" fmla="*/ 8596168 w 8665836"/>
              <a:gd name="connsiteY3" fmla="*/ 1528003 h 1528003"/>
              <a:gd name="connsiteX4" fmla="*/ 0 w 8665836"/>
              <a:gd name="connsiteY4" fmla="*/ 1519295 h 1528003"/>
              <a:gd name="connsiteX5" fmla="*/ 8708 w 8665836"/>
              <a:gd name="connsiteY5" fmla="*/ 763282 h 1528003"/>
              <a:gd name="connsiteX0" fmla="*/ 8708 w 8665836"/>
              <a:gd name="connsiteY0" fmla="*/ 857413 h 1622134"/>
              <a:gd name="connsiteX1" fmla="*/ 3193870 w 8665836"/>
              <a:gd name="connsiteY1" fmla="*/ 855262 h 1622134"/>
              <a:gd name="connsiteX2" fmla="*/ 8665836 w 8665836"/>
              <a:gd name="connsiteY2" fmla="*/ 12682 h 1622134"/>
              <a:gd name="connsiteX3" fmla="*/ 8596168 w 8665836"/>
              <a:gd name="connsiteY3" fmla="*/ 1622134 h 1622134"/>
              <a:gd name="connsiteX4" fmla="*/ 0 w 8665836"/>
              <a:gd name="connsiteY4" fmla="*/ 1613426 h 1622134"/>
              <a:gd name="connsiteX5" fmla="*/ 8708 w 8665836"/>
              <a:gd name="connsiteY5" fmla="*/ 857413 h 1622134"/>
              <a:gd name="connsiteX0" fmla="*/ 8708 w 8665836"/>
              <a:gd name="connsiteY0" fmla="*/ 844731 h 1609452"/>
              <a:gd name="connsiteX1" fmla="*/ 3193870 w 8665836"/>
              <a:gd name="connsiteY1" fmla="*/ 842580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08567 w 8665836"/>
              <a:gd name="connsiteY1" fmla="*/ 729368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630784 w 8665836"/>
              <a:gd name="connsiteY1" fmla="*/ 807746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195356 w 8665836"/>
              <a:gd name="connsiteY1" fmla="*/ 842581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65836"/>
              <a:gd name="connsiteY0" fmla="*/ 844731 h 1609452"/>
              <a:gd name="connsiteX1" fmla="*/ 4395653 w 8665836"/>
              <a:gd name="connsiteY1" fmla="*/ 859999 h 1609452"/>
              <a:gd name="connsiteX2" fmla="*/ 8665836 w 8665836"/>
              <a:gd name="connsiteY2" fmla="*/ 0 h 1609452"/>
              <a:gd name="connsiteX3" fmla="*/ 8596168 w 8665836"/>
              <a:gd name="connsiteY3" fmla="*/ 1609452 h 1609452"/>
              <a:gd name="connsiteX4" fmla="*/ 0 w 8665836"/>
              <a:gd name="connsiteY4" fmla="*/ 1600744 h 1609452"/>
              <a:gd name="connsiteX5" fmla="*/ 8708 w 8665836"/>
              <a:gd name="connsiteY5" fmla="*/ 844731 h 1609452"/>
              <a:gd name="connsiteX0" fmla="*/ 8708 w 8639710"/>
              <a:gd name="connsiteY0" fmla="*/ 295237 h 1059958"/>
              <a:gd name="connsiteX1" fmla="*/ 4395653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39710"/>
              <a:gd name="connsiteY0" fmla="*/ 295237 h 1059958"/>
              <a:gd name="connsiteX1" fmla="*/ 4386944 w 8639710"/>
              <a:gd name="connsiteY1" fmla="*/ 310505 h 1059958"/>
              <a:gd name="connsiteX2" fmla="*/ 8639710 w 8639710"/>
              <a:gd name="connsiteY2" fmla="*/ 0 h 1059958"/>
              <a:gd name="connsiteX3" fmla="*/ 8596168 w 8639710"/>
              <a:gd name="connsiteY3" fmla="*/ 1059958 h 1059958"/>
              <a:gd name="connsiteX4" fmla="*/ 0 w 8639710"/>
              <a:gd name="connsiteY4" fmla="*/ 1051250 h 1059958"/>
              <a:gd name="connsiteX5" fmla="*/ 8708 w 8639710"/>
              <a:gd name="connsiteY5" fmla="*/ 295237 h 1059958"/>
              <a:gd name="connsiteX0" fmla="*/ 8708 w 8691962"/>
              <a:gd name="connsiteY0" fmla="*/ 295237 h 1053784"/>
              <a:gd name="connsiteX1" fmla="*/ 4386944 w 8691962"/>
              <a:gd name="connsiteY1" fmla="*/ 310505 h 1053784"/>
              <a:gd name="connsiteX2" fmla="*/ 8639710 w 8691962"/>
              <a:gd name="connsiteY2" fmla="*/ 0 h 1053784"/>
              <a:gd name="connsiteX3" fmla="*/ 8691962 w 8691962"/>
              <a:gd name="connsiteY3" fmla="*/ 1053784 h 1053784"/>
              <a:gd name="connsiteX4" fmla="*/ 0 w 8691962"/>
              <a:gd name="connsiteY4" fmla="*/ 1051250 h 1053784"/>
              <a:gd name="connsiteX5" fmla="*/ 8708 w 8691962"/>
              <a:gd name="connsiteY5" fmla="*/ 295237 h 1053784"/>
              <a:gd name="connsiteX0" fmla="*/ 8708 w 8700670"/>
              <a:gd name="connsiteY0" fmla="*/ 356978 h 1115525"/>
              <a:gd name="connsiteX1" fmla="*/ 4386944 w 8700670"/>
              <a:gd name="connsiteY1" fmla="*/ 372246 h 1115525"/>
              <a:gd name="connsiteX2" fmla="*/ 8700670 w 8700670"/>
              <a:gd name="connsiteY2" fmla="*/ 0 h 1115525"/>
              <a:gd name="connsiteX3" fmla="*/ 8691962 w 8700670"/>
              <a:gd name="connsiteY3" fmla="*/ 1115525 h 1115525"/>
              <a:gd name="connsiteX4" fmla="*/ 0 w 8700670"/>
              <a:gd name="connsiteY4" fmla="*/ 1112991 h 1115525"/>
              <a:gd name="connsiteX5" fmla="*/ 8708 w 8700670"/>
              <a:gd name="connsiteY5" fmla="*/ 356978 h 1115525"/>
              <a:gd name="connsiteX0" fmla="*/ 8708 w 8692799"/>
              <a:gd name="connsiteY0" fmla="*/ 511330 h 1269877"/>
              <a:gd name="connsiteX1" fmla="*/ 4386944 w 8692799"/>
              <a:gd name="connsiteY1" fmla="*/ 526598 h 1269877"/>
              <a:gd name="connsiteX2" fmla="*/ 8691961 w 8692799"/>
              <a:gd name="connsiteY2" fmla="*/ 0 h 1269877"/>
              <a:gd name="connsiteX3" fmla="*/ 8691962 w 8692799"/>
              <a:gd name="connsiteY3" fmla="*/ 1269877 h 1269877"/>
              <a:gd name="connsiteX4" fmla="*/ 0 w 8692799"/>
              <a:gd name="connsiteY4" fmla="*/ 1267343 h 1269877"/>
              <a:gd name="connsiteX5" fmla="*/ 8708 w 8692799"/>
              <a:gd name="connsiteY5" fmla="*/ 511330 h 1269877"/>
              <a:gd name="connsiteX0" fmla="*/ 8708 w 8700669"/>
              <a:gd name="connsiteY0" fmla="*/ 554549 h 1313096"/>
              <a:gd name="connsiteX1" fmla="*/ 4386944 w 8700669"/>
              <a:gd name="connsiteY1" fmla="*/ 569817 h 1313096"/>
              <a:gd name="connsiteX2" fmla="*/ 8700669 w 8700669"/>
              <a:gd name="connsiteY2" fmla="*/ 0 h 1313096"/>
              <a:gd name="connsiteX3" fmla="*/ 8691962 w 8700669"/>
              <a:gd name="connsiteY3" fmla="*/ 1313096 h 1313096"/>
              <a:gd name="connsiteX4" fmla="*/ 0 w 8700669"/>
              <a:gd name="connsiteY4" fmla="*/ 1310562 h 1313096"/>
              <a:gd name="connsiteX5" fmla="*/ 8708 w 8700669"/>
              <a:gd name="connsiteY5" fmla="*/ 554549 h 1313096"/>
              <a:gd name="connsiteX0" fmla="*/ 8708 w 8692799"/>
              <a:gd name="connsiteY0" fmla="*/ 282016 h 1040563"/>
              <a:gd name="connsiteX1" fmla="*/ 4386944 w 8692799"/>
              <a:gd name="connsiteY1" fmla="*/ 297284 h 1040563"/>
              <a:gd name="connsiteX2" fmla="*/ 8691961 w 8692799"/>
              <a:gd name="connsiteY2" fmla="*/ 0 h 1040563"/>
              <a:gd name="connsiteX3" fmla="*/ 8691962 w 8692799"/>
              <a:gd name="connsiteY3" fmla="*/ 1040563 h 1040563"/>
              <a:gd name="connsiteX4" fmla="*/ 0 w 8692799"/>
              <a:gd name="connsiteY4" fmla="*/ 1038029 h 1040563"/>
              <a:gd name="connsiteX5" fmla="*/ 8708 w 8692799"/>
              <a:gd name="connsiteY5" fmla="*/ 282016 h 1040563"/>
              <a:gd name="connsiteX0" fmla="*/ 8708 w 8700670"/>
              <a:gd name="connsiteY0" fmla="*/ 364410 h 1122957"/>
              <a:gd name="connsiteX1" fmla="*/ 4386944 w 8700670"/>
              <a:gd name="connsiteY1" fmla="*/ 379678 h 1122957"/>
              <a:gd name="connsiteX2" fmla="*/ 8700670 w 8700670"/>
              <a:gd name="connsiteY2" fmla="*/ 0 h 1122957"/>
              <a:gd name="connsiteX3" fmla="*/ 8691962 w 8700670"/>
              <a:gd name="connsiteY3" fmla="*/ 1122957 h 1122957"/>
              <a:gd name="connsiteX4" fmla="*/ 0 w 8700670"/>
              <a:gd name="connsiteY4" fmla="*/ 1120423 h 1122957"/>
              <a:gd name="connsiteX5" fmla="*/ 8708 w 8700670"/>
              <a:gd name="connsiteY5" fmla="*/ 364410 h 1122957"/>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86944 w 8700670"/>
              <a:gd name="connsiteY1" fmla="*/ 48742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72156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72156 h 1230703"/>
              <a:gd name="connsiteX0" fmla="*/ 8708 w 8700670"/>
              <a:gd name="connsiteY0" fmla="*/ 434128 h 1230703"/>
              <a:gd name="connsiteX1" fmla="*/ 4369527 w 8700670"/>
              <a:gd name="connsiteY1" fmla="*/ 455734 h 1230703"/>
              <a:gd name="connsiteX2" fmla="*/ 8700670 w 8700670"/>
              <a:gd name="connsiteY2" fmla="*/ 0 h 1230703"/>
              <a:gd name="connsiteX3" fmla="*/ 8691962 w 8700670"/>
              <a:gd name="connsiteY3" fmla="*/ 1230703 h 1230703"/>
              <a:gd name="connsiteX4" fmla="*/ 0 w 8700670"/>
              <a:gd name="connsiteY4" fmla="*/ 1228169 h 1230703"/>
              <a:gd name="connsiteX5" fmla="*/ 8708 w 8700670"/>
              <a:gd name="connsiteY5" fmla="*/ 434128 h 1230703"/>
              <a:gd name="connsiteX0" fmla="*/ 8708 w 8700670"/>
              <a:gd name="connsiteY0" fmla="*/ 503846 h 1300421"/>
              <a:gd name="connsiteX1" fmla="*/ 4369527 w 8700670"/>
              <a:gd name="connsiteY1" fmla="*/ 525452 h 1300421"/>
              <a:gd name="connsiteX2" fmla="*/ 8700670 w 8700670"/>
              <a:gd name="connsiteY2" fmla="*/ 0 h 1300421"/>
              <a:gd name="connsiteX3" fmla="*/ 8691962 w 8700670"/>
              <a:gd name="connsiteY3" fmla="*/ 1300421 h 1300421"/>
              <a:gd name="connsiteX4" fmla="*/ 0 w 8700670"/>
              <a:gd name="connsiteY4" fmla="*/ 1297887 h 1300421"/>
              <a:gd name="connsiteX5" fmla="*/ 8708 w 8700670"/>
              <a:gd name="connsiteY5" fmla="*/ 503846 h 130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670" h="1300421">
                <a:moveTo>
                  <a:pt x="8708" y="503846"/>
                </a:moveTo>
                <a:cubicBezTo>
                  <a:pt x="580208" y="509566"/>
                  <a:pt x="2305461" y="589270"/>
                  <a:pt x="4369527" y="525452"/>
                </a:cubicBezTo>
                <a:cubicBezTo>
                  <a:pt x="6599055" y="437263"/>
                  <a:pt x="8126859" y="195083"/>
                  <a:pt x="8700670" y="0"/>
                </a:cubicBezTo>
                <a:cubicBezTo>
                  <a:pt x="8697767" y="371842"/>
                  <a:pt x="8694865" y="928579"/>
                  <a:pt x="8691962" y="1300421"/>
                </a:cubicBezTo>
                <a:lnTo>
                  <a:pt x="0" y="1297887"/>
                </a:lnTo>
                <a:cubicBezTo>
                  <a:pt x="2903" y="1045883"/>
                  <a:pt x="5805" y="755850"/>
                  <a:pt x="8708" y="503846"/>
                </a:cubicBezTo>
                <a:close/>
              </a:path>
            </a:pathLst>
          </a:custGeom>
          <a:solidFill>
            <a:schemeClr val="bg1">
              <a:lumMod val="85000"/>
            </a:schemeClr>
          </a:solidFill>
          <a:ln w="19050" cap="flat" cmpd="sng" algn="ctr">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0" name="Group 8"/>
          <p:cNvGrpSpPr>
            <a:grpSpLocks/>
          </p:cNvGrpSpPr>
          <p:nvPr/>
        </p:nvGrpSpPr>
        <p:grpSpPr bwMode="auto">
          <a:xfrm rot="10800000">
            <a:off x="228600" y="5193433"/>
            <a:ext cx="8700670" cy="742951"/>
            <a:chOff x="110185200" y="106330322"/>
            <a:chExt cx="7543800" cy="971186"/>
          </a:xfrm>
        </p:grpSpPr>
        <p:sp>
          <p:nvSpPr>
            <p:cNvPr id="11" name="Freeform 9"/>
            <p:cNvSpPr>
              <a:spLocks/>
            </p:cNvSpPr>
            <p:nvPr/>
          </p:nvSpPr>
          <p:spPr bwMode="auto">
            <a:xfrm>
              <a:off x="110188280" y="106509713"/>
              <a:ext cx="7540720" cy="664984"/>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10185200" y="106469504"/>
              <a:ext cx="7543800" cy="773238"/>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35"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110188280" y="106330322"/>
              <a:ext cx="7540720" cy="736122"/>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10188280" y="106444761"/>
              <a:ext cx="7540720" cy="733029"/>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37" cap="flat" cmpd="sng" algn="ctr">
              <a:solidFill>
                <a:srgbClr val="FFFFFE"/>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10188280" y="106565386"/>
              <a:ext cx="7540720" cy="736122"/>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19050" cap="flat" cmpd="sng" algn="ctr">
              <a:solidFill>
                <a:srgbClr val="999A9A"/>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6" name="Picture 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920" y="5562600"/>
            <a:ext cx="2099280" cy="1049640"/>
          </a:xfrm>
          <a:prstGeom prst="rect">
            <a:avLst/>
          </a:prstGeom>
          <a:noFill/>
        </p:spPr>
      </p:pic>
      <p:sp>
        <p:nvSpPr>
          <p:cNvPr id="4" name="Title 1"/>
          <p:cNvSpPr>
            <a:spLocks noGrp="1"/>
          </p:cNvSpPr>
          <p:nvPr>
            <p:ph type="title"/>
          </p:nvPr>
        </p:nvSpPr>
        <p:spPr>
          <a:xfrm>
            <a:off x="1638300" y="754577"/>
            <a:ext cx="5867400" cy="1263651"/>
          </a:xfrm>
        </p:spPr>
        <p:txBody>
          <a:bodyPr>
            <a:normAutofit fontScale="90000"/>
          </a:bodyPr>
          <a:lstStyle/>
          <a:p>
            <a:r>
              <a:rPr lang="en-US" sz="4000" b="1" dirty="0">
                <a:solidFill>
                  <a:srgbClr val="AB1F26"/>
                </a:solidFill>
                <a:latin typeface="Franklin Gothic Medium" panose="020B0603020102020204" pitchFamily="34" charset="0"/>
                <a:cs typeface="Times New Roman" panose="02020603050405020304" pitchFamily="18" charset="0"/>
              </a:rPr>
              <a:t>Prompt, Guide, and Inform</a:t>
            </a:r>
          </a:p>
        </p:txBody>
      </p:sp>
      <p:sp>
        <p:nvSpPr>
          <p:cNvPr id="5" name="Content Placeholder 2"/>
          <p:cNvSpPr>
            <a:spLocks noGrp="1"/>
          </p:cNvSpPr>
          <p:nvPr>
            <p:ph idx="1"/>
          </p:nvPr>
        </p:nvSpPr>
        <p:spPr>
          <a:xfrm>
            <a:off x="1419904" y="2124544"/>
            <a:ext cx="6733495" cy="3432991"/>
          </a:xfrm>
        </p:spPr>
        <p:txBody>
          <a:bodyPr>
            <a:normAutofit fontScale="62500" lnSpcReduction="20000"/>
          </a:bodyPr>
          <a:lstStyle/>
          <a:p>
            <a:pPr marL="0" indent="0">
              <a:lnSpc>
                <a:spcPct val="120000"/>
              </a:lnSpc>
              <a:buNone/>
            </a:pPr>
            <a:r>
              <a:rPr lang="en-US" sz="3300" dirty="0">
                <a:latin typeface="Franklin Gothic Book" panose="020B0503020102020204" pitchFamily="34" charset="0"/>
                <a:cs typeface="Times New Roman" panose="02020603050405020304" pitchFamily="18" charset="0"/>
              </a:rPr>
              <a:t>“Awareness of the ethics codes is crucial to competence in the area of ethics, </a:t>
            </a:r>
            <a:r>
              <a:rPr lang="en-US" sz="3300" u="sng" dirty="0">
                <a:latin typeface="Franklin Gothic Book" panose="020B0503020102020204" pitchFamily="34" charset="0"/>
                <a:cs typeface="Times New Roman" panose="02020603050405020304" pitchFamily="18" charset="0"/>
              </a:rPr>
              <a:t>but the formal standards are not a substitute for an active deliberative, and creative approach to fulfilling our ethical responsibilities.  They prompt, guide, and inform our ethical consideration; they do not serve as a substitute for it. </a:t>
            </a:r>
            <a:r>
              <a:rPr lang="en-US" sz="3300" dirty="0">
                <a:latin typeface="Franklin Gothic Book" panose="020B0503020102020204" pitchFamily="34" charset="0"/>
                <a:cs typeface="Times New Roman" panose="02020603050405020304" pitchFamily="18" charset="0"/>
              </a:rPr>
              <a:t> There is no way that the codes and principles can be effectively followed or applied in a rote, thoughtless manner… each situation is unique and is likely to change significantly over time.”</a:t>
            </a:r>
          </a:p>
          <a:p>
            <a:pPr marL="0" indent="0">
              <a:buNone/>
            </a:pPr>
            <a:endParaRPr lang="en-US" b="1" dirty="0">
              <a:latin typeface="Franklin Gothic Book" panose="020B0503020102020204" pitchFamily="34" charset="0"/>
              <a:cs typeface="Times New Roman" panose="02020603050405020304" pitchFamily="18" charset="0"/>
            </a:endParaRPr>
          </a:p>
        </p:txBody>
      </p:sp>
      <p:sp>
        <p:nvSpPr>
          <p:cNvPr id="6" name="TextBox 5"/>
          <p:cNvSpPr txBox="1"/>
          <p:nvPr/>
        </p:nvSpPr>
        <p:spPr>
          <a:xfrm>
            <a:off x="4902342" y="5050369"/>
            <a:ext cx="2887218" cy="461665"/>
          </a:xfrm>
          <a:prstGeom prst="rect">
            <a:avLst/>
          </a:prstGeom>
          <a:noFill/>
        </p:spPr>
        <p:txBody>
          <a:bodyPr wrap="square" rtlCol="0">
            <a:spAutoFit/>
          </a:bodyPr>
          <a:lstStyle/>
          <a:p>
            <a:r>
              <a:rPr lang="en-US" sz="1200" dirty="0">
                <a:latin typeface="+mn-lt"/>
                <a:cs typeface="Times New Roman" panose="02020603050405020304" pitchFamily="18" charset="0"/>
              </a:rPr>
              <a:t>Pope, K. &amp; Vasquez M.  (2011).  Ethics in psychotherapy  and counseling (4</a:t>
            </a:r>
            <a:r>
              <a:rPr lang="en-US" sz="1200" baseline="30000" dirty="0">
                <a:latin typeface="+mn-lt"/>
                <a:cs typeface="Times New Roman" panose="02020603050405020304" pitchFamily="18" charset="0"/>
              </a:rPr>
              <a:t>th</a:t>
            </a:r>
            <a:r>
              <a:rPr lang="en-US" sz="1200" dirty="0">
                <a:latin typeface="+mn-lt"/>
                <a:cs typeface="Times New Roman" panose="02020603050405020304" pitchFamily="18" charset="0"/>
              </a:rPr>
              <a:t> edition).</a:t>
            </a:r>
          </a:p>
        </p:txBody>
      </p:sp>
      <p:sp>
        <p:nvSpPr>
          <p:cNvPr id="8"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pPr algn="ctr"/>
            <a:endParaRPr lang="en-US">
              <a:latin typeface="Calibri"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60" y="362038"/>
            <a:ext cx="2170340" cy="628562"/>
          </a:xfrm>
          <a:prstGeom prst="rect">
            <a:avLst/>
          </a:prstGeom>
        </p:spPr>
      </p:pic>
      <p:cxnSp>
        <p:nvCxnSpPr>
          <p:cNvPr id="18" name="Straight Connector 17"/>
          <p:cNvCxnSpPr/>
          <p:nvPr/>
        </p:nvCxnSpPr>
        <p:spPr>
          <a:xfrm>
            <a:off x="1429430" y="1866739"/>
            <a:ext cx="5886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9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9|1.9|2|1.9|2.2|2.4"/>
</p:tagLst>
</file>

<file path=ppt/tags/tag2.xml><?xml version="1.0" encoding="utf-8"?>
<p:tagLst xmlns:a="http://schemas.openxmlformats.org/drawingml/2006/main" xmlns:r="http://schemas.openxmlformats.org/officeDocument/2006/relationships" xmlns:p="http://schemas.openxmlformats.org/presentationml/2006/main">
  <p:tag name="TIMING" val="|3|1.9|1.9|2|1.9|2.2|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6481</TotalTime>
  <Words>1507</Words>
  <Application>Microsoft Office PowerPoint</Application>
  <PresentationFormat>On-screen Show (4:3)</PresentationFormat>
  <Paragraphs>262</Paragraphs>
  <Slides>29</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Franklin Gothic Book</vt:lpstr>
      <vt:lpstr>Franklin Gothic Medium</vt:lpstr>
      <vt:lpstr>Symbol</vt:lpstr>
      <vt:lpstr>Times New Roman</vt:lpstr>
      <vt:lpstr>Office Theme</vt:lpstr>
      <vt:lpstr>PowerPoint Presentation</vt:lpstr>
      <vt:lpstr>PowerPoint Presentation</vt:lpstr>
      <vt:lpstr>PowerPoint Presentation</vt:lpstr>
      <vt:lpstr>Imagine a profession…</vt:lpstr>
      <vt:lpstr>                          and what if that profession’s practitioners…</vt:lpstr>
      <vt:lpstr>   Would you call it a   </vt:lpstr>
      <vt:lpstr>Professional Codes of Ethics</vt:lpstr>
      <vt:lpstr>PowerPoint Presentation</vt:lpstr>
      <vt:lpstr>Prompt, Guide, and Inform</vt:lpstr>
      <vt:lpstr>PowerPoint Presentation</vt:lpstr>
      <vt:lpstr>PowerPoint Presentation</vt:lpstr>
      <vt:lpstr>PowerPoint Presentation</vt:lpstr>
      <vt:lpstr>PowerPoint Presentation</vt:lpstr>
      <vt:lpstr>Communication Partners</vt:lpstr>
      <vt:lpstr>MCEE Task 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mcroy001</dc:creator>
  <cp:lastModifiedBy>Kimberly Tucker</cp:lastModifiedBy>
  <cp:revision>333</cp:revision>
  <dcterms:created xsi:type="dcterms:W3CDTF">2011-10-12T19:23:56Z</dcterms:created>
  <dcterms:modified xsi:type="dcterms:W3CDTF">2018-08-03T14:39:47Z</dcterms:modified>
</cp:coreProperties>
</file>