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7" r:id="rId3"/>
    <p:sldId id="258" r:id="rId4"/>
    <p:sldId id="260" r:id="rId5"/>
    <p:sldId id="261" r:id="rId6"/>
    <p:sldId id="262" r:id="rId7"/>
    <p:sldId id="263" r:id="rId8"/>
    <p:sldId id="264" r:id="rId9"/>
    <p:sldId id="265" r:id="rId10"/>
    <p:sldId id="267" r:id="rId11"/>
    <p:sldId id="268" r:id="rId12"/>
    <p:sldId id="266" r:id="rId13"/>
    <p:sldId id="269" r:id="rId14"/>
    <p:sldId id="270" r:id="rId15"/>
    <p:sldId id="273" r:id="rId16"/>
    <p:sldId id="272" r:id="rId17"/>
    <p:sldId id="274" r:id="rId18"/>
    <p:sldId id="277"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79930" autoAdjust="0"/>
  </p:normalViewPr>
  <p:slideViewPr>
    <p:cSldViewPr snapToGrid="0">
      <p:cViewPr varScale="1">
        <p:scale>
          <a:sx n="58" d="100"/>
          <a:sy n="58" d="100"/>
        </p:scale>
        <p:origin x="10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7155A-A07B-4137-B9F0-D1D6769B5790}" type="datetimeFigureOut">
              <a:rPr lang="en-US" smtClean="0"/>
              <a:t>8/3/2018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4558F6-F83E-43B1-B0E9-F486C06E2F94}" type="slidenum">
              <a:rPr lang="en-US" smtClean="0"/>
              <a:t>‹#›</a:t>
            </a:fld>
            <a:endParaRPr lang="en-US"/>
          </a:p>
        </p:txBody>
      </p:sp>
    </p:spTree>
    <p:extLst>
      <p:ext uri="{BB962C8B-B14F-4D97-AF65-F5344CB8AC3E}">
        <p14:creationId xmlns:p14="http://schemas.microsoft.com/office/powerpoint/2010/main" val="191015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LearningForwardNewJersey/?ref=br_rs"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nj.learningforward.org/event/learning-forward-new-jersey-annual-conference-2/" TargetMode="External"/><Relationship Id="rId4" Type="http://schemas.openxmlformats.org/officeDocument/2006/relationships/hyperlink" Target="https://nj.learningforward.or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dchange.org/handouts/Ten-Commitments.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edchange.org/handouts/20things.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GG-</a:t>
            </a:r>
            <a:endParaRPr/>
          </a:p>
          <a:p>
            <a:pPr marL="0" lvl="0" indent="0">
              <a:spcBef>
                <a:spcPts val="0"/>
              </a:spcBef>
              <a:spcAft>
                <a:spcPts val="0"/>
              </a:spcAft>
              <a:buNone/>
            </a:pPr>
            <a:r>
              <a:rPr lang="en-US"/>
              <a:t>five minutes for norms</a:t>
            </a:r>
            <a:endParaRPr/>
          </a:p>
          <a:p>
            <a:pPr marL="0" lvl="0" indent="0">
              <a:spcBef>
                <a:spcPts val="0"/>
              </a:spcBef>
              <a:spcAft>
                <a:spcPts val="0"/>
              </a:spcAft>
              <a:buNone/>
            </a:pPr>
            <a:endParaRPr/>
          </a:p>
          <a:p>
            <a:pPr marL="0" lvl="0" indent="0">
              <a:spcBef>
                <a:spcPts val="0"/>
              </a:spcBef>
              <a:spcAft>
                <a:spcPts val="0"/>
              </a:spcAft>
              <a:buNone/>
            </a:pPr>
            <a:r>
              <a:rPr lang="en-US"/>
              <a:t>reasons why the norms are so important - as we developed the workshop it was uncomfortable at times based on personal experience both personal and professional with special emphasis on three and four;  additional emphasis that these norms were specifically chosen for standards 3 and 10 - always include the topic when deciding on norms </a:t>
            </a:r>
            <a:endParaRPr/>
          </a:p>
        </p:txBody>
      </p:sp>
    </p:spTree>
    <p:extLst>
      <p:ext uri="{BB962C8B-B14F-4D97-AF65-F5344CB8AC3E}">
        <p14:creationId xmlns:p14="http://schemas.microsoft.com/office/powerpoint/2010/main" val="380299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4" name="Shape 5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GG-</a:t>
            </a:r>
            <a:endParaRPr/>
          </a:p>
          <a:p>
            <a:pPr marL="0" lvl="0" indent="0" rtl="0">
              <a:spcBef>
                <a:spcPts val="0"/>
              </a:spcBef>
              <a:spcAft>
                <a:spcPts val="0"/>
              </a:spcAft>
              <a:buNone/>
            </a:pPr>
            <a:r>
              <a:rPr lang="en-US"/>
              <a:t>five minutes for norms</a:t>
            </a:r>
            <a:endParaRPr/>
          </a:p>
          <a:p>
            <a:pPr marL="0" lvl="0" indent="0" rtl="0">
              <a:spcBef>
                <a:spcPts val="0"/>
              </a:spcBef>
              <a:spcAft>
                <a:spcPts val="0"/>
              </a:spcAft>
              <a:buNone/>
            </a:pPr>
            <a:endParaRPr/>
          </a:p>
          <a:p>
            <a:pPr marL="0" lvl="0" indent="0" rtl="0">
              <a:spcBef>
                <a:spcPts val="0"/>
              </a:spcBef>
              <a:spcAft>
                <a:spcPts val="0"/>
              </a:spcAft>
              <a:buNone/>
            </a:pPr>
            <a:r>
              <a:rPr lang="en-US"/>
              <a:t>reasons why the norms are so important - as we developed the workshop it was uncomfortable at times based on personal experience both personal and professional with special emphasis on three and four;  additional emphasis that these norms were specifically chosen for standards 3 and 10 - always include the topic when deciding on norms </a:t>
            </a:r>
            <a:endParaRPr/>
          </a:p>
        </p:txBody>
      </p:sp>
    </p:spTree>
    <p:extLst>
      <p:ext uri="{BB962C8B-B14F-4D97-AF65-F5344CB8AC3E}">
        <p14:creationId xmlns:p14="http://schemas.microsoft.com/office/powerpoint/2010/main" val="1571458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Fill this out independently</a:t>
            </a:r>
            <a:endParaRPr dirty="0"/>
          </a:p>
          <a:p>
            <a:pPr marL="0" lvl="0" indent="0" rtl="0">
              <a:spcBef>
                <a:spcPts val="0"/>
              </a:spcBef>
              <a:spcAft>
                <a:spcPts val="0"/>
              </a:spcAft>
              <a:buNone/>
            </a:pPr>
            <a:r>
              <a:rPr lang="en-US" dirty="0"/>
              <a:t>Fill their toolbox --- Job </a:t>
            </a:r>
            <a:r>
              <a:rPr lang="en-US" dirty="0" err="1"/>
              <a:t>alikes</a:t>
            </a:r>
            <a:r>
              <a:rPr lang="en-US" dirty="0"/>
              <a:t> </a:t>
            </a:r>
            <a:endParaRPr dirty="0"/>
          </a:p>
        </p:txBody>
      </p:sp>
    </p:spTree>
    <p:extLst>
      <p:ext uri="{BB962C8B-B14F-4D97-AF65-F5344CB8AC3E}">
        <p14:creationId xmlns:p14="http://schemas.microsoft.com/office/powerpoint/2010/main" val="3572518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7" name="Shape 5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KW &amp; GG-</a:t>
            </a:r>
            <a:endParaRPr/>
          </a:p>
          <a:p>
            <a:pPr marL="0" lvl="0" indent="0">
              <a:spcBef>
                <a:spcPts val="0"/>
              </a:spcBef>
              <a:spcAft>
                <a:spcPts val="0"/>
              </a:spcAft>
              <a:buNone/>
            </a:pPr>
            <a:r>
              <a:rPr lang="en-US"/>
              <a:t>Job alike</a:t>
            </a:r>
            <a:endParaRPr/>
          </a:p>
          <a:p>
            <a:pPr marL="0" lvl="0" indent="0">
              <a:spcBef>
                <a:spcPts val="0"/>
              </a:spcBef>
              <a:spcAft>
                <a:spcPts val="0"/>
              </a:spcAft>
              <a:buNone/>
            </a:pPr>
            <a:r>
              <a:rPr lang="en-US"/>
              <a:t>Questions we want here to let them uncover how the personal bias impacts student achievement, hiring practices, day to day operations etc - is it a handout as well?  </a:t>
            </a:r>
            <a:endParaRPr/>
          </a:p>
          <a:p>
            <a:pPr marL="0" lvl="0" indent="0">
              <a:spcBef>
                <a:spcPts val="0"/>
              </a:spcBef>
              <a:spcAft>
                <a:spcPts val="0"/>
              </a:spcAft>
              <a:buNone/>
            </a:pPr>
            <a:endParaRPr/>
          </a:p>
          <a:p>
            <a:pPr marL="0" lvl="0" indent="0">
              <a:spcBef>
                <a:spcPts val="0"/>
              </a:spcBef>
              <a:spcAft>
                <a:spcPts val="0"/>
              </a:spcAft>
              <a:buNone/>
            </a:pPr>
            <a:r>
              <a:rPr lang="en-US"/>
              <a:t>Participants will be separated into role alike groups by going to a different part of the room.  They will find a partner with same job title.  They will share answers to these questions with each other.  To share out with the larger group, we will popcorn responses from a few pairs in each role alike hitting all categories of jobs in the room.  Key is to see how same issue has different impact at different leadership levels.</a:t>
            </a:r>
            <a:endParaRPr/>
          </a:p>
          <a:p>
            <a:pPr marL="0" lvl="0" indent="0">
              <a:spcBef>
                <a:spcPts val="0"/>
              </a:spcBef>
              <a:spcAft>
                <a:spcPts val="0"/>
              </a:spcAft>
              <a:buNone/>
            </a:pPr>
            <a:endParaRPr/>
          </a:p>
          <a:p>
            <a:pPr marL="0" lvl="0" indent="0">
              <a:spcBef>
                <a:spcPts val="0"/>
              </a:spcBef>
              <a:spcAft>
                <a:spcPts val="0"/>
              </a:spcAft>
              <a:buNone/>
            </a:pPr>
            <a:r>
              <a:rPr lang="en-US"/>
              <a:t>Use the balls and the microphones to get responses from varied job alike groups starting with elementary, middle, high school, and central office</a:t>
            </a:r>
            <a:endParaRPr/>
          </a:p>
          <a:p>
            <a:pPr marL="0" lvl="0" indent="0">
              <a:spcBef>
                <a:spcPts val="0"/>
              </a:spcBef>
              <a:spcAft>
                <a:spcPts val="0"/>
              </a:spcAft>
              <a:buNone/>
            </a:pPr>
            <a:endParaRPr/>
          </a:p>
          <a:p>
            <a:pPr marL="0" lvl="0" indent="0">
              <a:spcBef>
                <a:spcPts val="0"/>
              </a:spcBef>
              <a:spcAft>
                <a:spcPts val="0"/>
              </a:spcAft>
              <a:buNone/>
            </a:pPr>
            <a:endParaRPr/>
          </a:p>
        </p:txBody>
      </p:sp>
    </p:spTree>
    <p:extLst>
      <p:ext uri="{BB962C8B-B14F-4D97-AF65-F5344CB8AC3E}">
        <p14:creationId xmlns:p14="http://schemas.microsoft.com/office/powerpoint/2010/main" val="2876867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0" name="Shape 5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RS &amp; EC</a:t>
            </a:r>
            <a:endParaRPr/>
          </a:p>
          <a:p>
            <a:pPr marL="0" lvl="0" indent="0">
              <a:spcBef>
                <a:spcPts val="0"/>
              </a:spcBef>
              <a:spcAft>
                <a:spcPts val="0"/>
              </a:spcAft>
              <a:buNone/>
            </a:pPr>
            <a:endParaRPr/>
          </a:p>
          <a:p>
            <a:pPr marL="0" lvl="0" indent="0">
              <a:spcBef>
                <a:spcPts val="0"/>
              </a:spcBef>
              <a:spcAft>
                <a:spcPts val="0"/>
              </a:spcAft>
              <a:buNone/>
            </a:pPr>
            <a:r>
              <a:rPr lang="en-US"/>
              <a:t>Albert Einstein-”Everybody is a genius. But is you judge a fish by its ability to climb a tree, it will live its whole life believing that is is stupid.”</a:t>
            </a:r>
            <a:endParaRPr/>
          </a:p>
        </p:txBody>
      </p:sp>
    </p:spTree>
    <p:extLst>
      <p:ext uri="{BB962C8B-B14F-4D97-AF65-F5344CB8AC3E}">
        <p14:creationId xmlns:p14="http://schemas.microsoft.com/office/powerpoint/2010/main" val="3021393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Here is the link to our Facebook:  </a:t>
            </a:r>
            <a:r>
              <a:rPr lang="en-US" sz="1200" b="0" i="0" u="sng" strike="noStrike" kern="1200" dirty="0" smtClean="0">
                <a:solidFill>
                  <a:schemeClr val="tx1"/>
                </a:solidFill>
                <a:effectLst/>
                <a:latin typeface="+mn-lt"/>
                <a:ea typeface="+mn-ea"/>
                <a:cs typeface="+mn-cs"/>
                <a:hlinkClick r:id="rId3"/>
              </a:rPr>
              <a:t>https://www.facebook.com/LearningForwardNewJersey/?ref=br_rs</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Here is the link to our website:  </a:t>
            </a:r>
            <a:r>
              <a:rPr lang="en-US" sz="1200" b="0" i="0" u="sng" strike="noStrike" kern="1200" dirty="0" smtClean="0">
                <a:solidFill>
                  <a:schemeClr val="tx1"/>
                </a:solidFill>
                <a:effectLst/>
                <a:latin typeface="+mn-lt"/>
                <a:ea typeface="+mn-ea"/>
                <a:cs typeface="+mn-cs"/>
                <a:hlinkClick r:id="rId4"/>
              </a:rPr>
              <a:t>https://nj.learningforward.org/</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Here is the link to our conference on our website:  </a:t>
            </a:r>
            <a:r>
              <a:rPr lang="en-US" sz="1200" b="0" i="0" u="sng" strike="noStrike" kern="1200" dirty="0" smtClean="0">
                <a:solidFill>
                  <a:schemeClr val="tx1"/>
                </a:solidFill>
                <a:effectLst/>
                <a:latin typeface="+mn-lt"/>
                <a:ea typeface="+mn-ea"/>
                <a:cs typeface="+mn-cs"/>
                <a:hlinkClick r:id="rId5"/>
              </a:rPr>
              <a:t>https://nj.learningforward.org/event/learning-forward-new-jersey-annual-conference-2/</a:t>
            </a:r>
            <a:endParaRPr lang="en-US" b="0" dirty="0" smtClean="0">
              <a:effectLst/>
            </a:endParaRPr>
          </a:p>
          <a:p>
            <a:r>
              <a:rPr lang="en-US" b="0" dirty="0" smtClean="0">
                <a:effectLst/>
              </a:rPr>
              <a:t/>
            </a:r>
            <a:br>
              <a:rPr lang="en-US" b="0" dirty="0" smtClean="0">
                <a:effectLst/>
              </a:rPr>
            </a:br>
            <a:endParaRPr lang="en-US" dirty="0"/>
          </a:p>
        </p:txBody>
      </p:sp>
      <p:sp>
        <p:nvSpPr>
          <p:cNvPr id="4" name="Slide Number Placeholder 3"/>
          <p:cNvSpPr>
            <a:spLocks noGrp="1"/>
          </p:cNvSpPr>
          <p:nvPr>
            <p:ph type="sldNum" sz="quarter" idx="10"/>
          </p:nvPr>
        </p:nvSpPr>
        <p:spPr/>
        <p:txBody>
          <a:bodyPr/>
          <a:lstStyle/>
          <a:p>
            <a:fld id="{6B4558F6-F83E-43B1-B0E9-F486C06E2F94}" type="slidenum">
              <a:rPr lang="en-US" smtClean="0"/>
              <a:t>18</a:t>
            </a:fld>
            <a:endParaRPr lang="en-US"/>
          </a:p>
        </p:txBody>
      </p:sp>
    </p:spTree>
    <p:extLst>
      <p:ext uri="{BB962C8B-B14F-4D97-AF65-F5344CB8AC3E}">
        <p14:creationId xmlns:p14="http://schemas.microsoft.com/office/powerpoint/2010/main" val="1319212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6" name="Shape 5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RS &amp; EC</a:t>
            </a:r>
            <a:endParaRPr/>
          </a:p>
        </p:txBody>
      </p:sp>
    </p:spTree>
    <p:extLst>
      <p:ext uri="{BB962C8B-B14F-4D97-AF65-F5344CB8AC3E}">
        <p14:creationId xmlns:p14="http://schemas.microsoft.com/office/powerpoint/2010/main" val="1058359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5" name="Shape 5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RS &amp; EC</a:t>
            </a:r>
            <a:endParaRPr/>
          </a:p>
          <a:p>
            <a:pPr marL="0" lvl="0" indent="0">
              <a:spcBef>
                <a:spcPts val="0"/>
              </a:spcBef>
              <a:spcAft>
                <a:spcPts val="0"/>
              </a:spcAft>
              <a:buNone/>
            </a:pPr>
            <a:r>
              <a:rPr lang="en-US"/>
              <a:t>In the context of our prior conversations how do you interpret this image?</a:t>
            </a:r>
            <a:endParaRPr/>
          </a:p>
          <a:p>
            <a:pPr marL="0" lvl="0" indent="0">
              <a:spcBef>
                <a:spcPts val="0"/>
              </a:spcBef>
              <a:spcAft>
                <a:spcPts val="0"/>
              </a:spcAft>
              <a:buNone/>
            </a:pPr>
            <a:r>
              <a:rPr lang="en-US"/>
              <a:t>This would be a great time to use the new ball to share ideas from the audience.  Volunteers get microphone ball sent to them and share thoughts.  Toss to next volunteer.  GG has six balls and will distribute them around the room while he and RS use the microphones to record thoughts from the audience.</a:t>
            </a:r>
            <a:endParaRPr/>
          </a:p>
        </p:txBody>
      </p:sp>
    </p:spTree>
    <p:extLst>
      <p:ext uri="{BB962C8B-B14F-4D97-AF65-F5344CB8AC3E}">
        <p14:creationId xmlns:p14="http://schemas.microsoft.com/office/powerpoint/2010/main" val="2884647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5" name="Shape 4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GG-We must develop schema (background knowledge)</a:t>
            </a:r>
            <a:endParaRPr dirty="0"/>
          </a:p>
          <a:p>
            <a:pPr marL="0" lvl="0" indent="0">
              <a:spcBef>
                <a:spcPts val="0"/>
              </a:spcBef>
              <a:spcAft>
                <a:spcPts val="0"/>
              </a:spcAft>
              <a:buNone/>
            </a:pPr>
            <a:r>
              <a:rPr lang="en-US" dirty="0"/>
              <a:t>Cultural Responsiveness - </a:t>
            </a:r>
            <a:r>
              <a:rPr lang="en-US" dirty="0">
                <a:solidFill>
                  <a:schemeClr val="dk1"/>
                </a:solidFill>
              </a:rPr>
              <a:t>causes us to address stakeholders diverse traditions and beliefs within educational contexts.  </a:t>
            </a:r>
            <a:endParaRPr dirty="0"/>
          </a:p>
          <a:p>
            <a:pPr marL="0" lvl="0" indent="0">
              <a:spcBef>
                <a:spcPts val="0"/>
              </a:spcBef>
              <a:spcAft>
                <a:spcPts val="0"/>
              </a:spcAft>
              <a:buNone/>
            </a:pPr>
            <a:r>
              <a:rPr lang="en-US" dirty="0"/>
              <a:t>What will the facilitation language look like when using the car model. (We decided that for this first session we do not need to reference the CAR framework.)</a:t>
            </a:r>
            <a:endParaRPr dirty="0"/>
          </a:p>
          <a:p>
            <a:pPr marL="0" lvl="0" indent="0">
              <a:spcBef>
                <a:spcPts val="0"/>
              </a:spcBef>
              <a:spcAft>
                <a:spcPts val="0"/>
              </a:spcAft>
              <a:buNone/>
            </a:pPr>
            <a:r>
              <a:rPr lang="en-US" u="sng" dirty="0">
                <a:solidFill>
                  <a:schemeClr val="hlink"/>
                </a:solidFill>
                <a:hlinkClick r:id="rId3"/>
              </a:rPr>
              <a:t>http://www.edchange.org/handouts/Ten-Commitments.pdf</a:t>
            </a:r>
            <a:endParaRPr dirty="0"/>
          </a:p>
          <a:p>
            <a:pPr marL="0" lvl="0" indent="0">
              <a:spcBef>
                <a:spcPts val="0"/>
              </a:spcBef>
              <a:spcAft>
                <a:spcPts val="0"/>
              </a:spcAft>
              <a:buNone/>
            </a:pPr>
            <a:r>
              <a:rPr lang="en-US" u="sng" dirty="0">
                <a:solidFill>
                  <a:schemeClr val="hlink"/>
                </a:solidFill>
                <a:hlinkClick r:id="rId4"/>
              </a:rPr>
              <a:t>http://www.edchange.org/handouts/20things.pdf</a:t>
            </a:r>
            <a:endParaRPr dirty="0"/>
          </a:p>
          <a:p>
            <a:pPr marL="0" lvl="0" indent="0">
              <a:spcBef>
                <a:spcPts val="0"/>
              </a:spcBef>
              <a:spcAft>
                <a:spcPts val="0"/>
              </a:spcAft>
              <a:buNone/>
            </a:pPr>
            <a:r>
              <a:rPr lang="en-US" dirty="0"/>
              <a:t>http://www.edchange.org/handouts/Equity-Literacy-Introduction.pdf</a:t>
            </a:r>
            <a:endParaRPr dirty="0"/>
          </a:p>
          <a:p>
            <a:pPr marL="0" lvl="0" indent="0">
              <a:spcBef>
                <a:spcPts val="0"/>
              </a:spcBef>
              <a:spcAft>
                <a:spcPts val="0"/>
              </a:spcAft>
              <a:buNone/>
            </a:pPr>
            <a:r>
              <a:rPr lang="en-US" dirty="0"/>
              <a:t>How do we come back to the HOUSE activity after we venture into the bias, core values, core beliefs.</a:t>
            </a:r>
            <a:endParaRPr dirty="0"/>
          </a:p>
          <a:p>
            <a:pPr marL="0" lvl="0" indent="0">
              <a:spcBef>
                <a:spcPts val="0"/>
              </a:spcBef>
              <a:spcAft>
                <a:spcPts val="0"/>
              </a:spcAft>
              <a:buNone/>
            </a:pPr>
            <a:endParaRPr dirty="0"/>
          </a:p>
          <a:p>
            <a:pPr marL="0" lvl="0" indent="0">
              <a:spcBef>
                <a:spcPts val="0"/>
              </a:spcBef>
              <a:spcAft>
                <a:spcPts val="0"/>
              </a:spcAft>
              <a:buNone/>
            </a:pPr>
            <a:r>
              <a:rPr lang="en-US" dirty="0"/>
              <a:t>40 minutes</a:t>
            </a:r>
            <a:endParaRPr dirty="0"/>
          </a:p>
          <a:p>
            <a:pPr marL="0" lvl="0" indent="0">
              <a:spcBef>
                <a:spcPts val="0"/>
              </a:spcBef>
              <a:spcAft>
                <a:spcPts val="0"/>
              </a:spcAft>
              <a:buNone/>
            </a:pPr>
            <a:endParaRPr dirty="0"/>
          </a:p>
        </p:txBody>
      </p:sp>
    </p:spTree>
    <p:extLst>
      <p:ext uri="{BB962C8B-B14F-4D97-AF65-F5344CB8AC3E}">
        <p14:creationId xmlns:p14="http://schemas.microsoft.com/office/powerpoint/2010/main" val="3836360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3" name="Shape 4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200">
                <a:solidFill>
                  <a:srgbClr val="222222"/>
                </a:solidFill>
                <a:highlight>
                  <a:srgbClr val="FFFFFF"/>
                </a:highlight>
                <a:latin typeface="Roboto"/>
                <a:ea typeface="Roboto"/>
                <a:cs typeface="Roboto"/>
                <a:sym typeface="Roboto"/>
              </a:rPr>
              <a:t>GG-</a:t>
            </a:r>
            <a:endParaRPr sz="1200">
              <a:solidFill>
                <a:srgbClr val="222222"/>
              </a:solidFill>
              <a:highlight>
                <a:srgbClr val="FFFFFF"/>
              </a:highlight>
              <a:latin typeface="Roboto"/>
              <a:ea typeface="Roboto"/>
              <a:cs typeface="Roboto"/>
              <a:sym typeface="Roboto"/>
            </a:endParaRPr>
          </a:p>
          <a:p>
            <a:pPr marL="0" lvl="0" indent="0">
              <a:spcBef>
                <a:spcPts val="0"/>
              </a:spcBef>
              <a:spcAft>
                <a:spcPts val="0"/>
              </a:spcAft>
              <a:buNone/>
            </a:pPr>
            <a:r>
              <a:rPr lang="en-US" sz="1200">
                <a:solidFill>
                  <a:srgbClr val="222222"/>
                </a:solidFill>
                <a:highlight>
                  <a:srgbClr val="FFFFFF"/>
                </a:highlight>
                <a:latin typeface="Roboto"/>
                <a:ea typeface="Roboto"/>
                <a:cs typeface="Roboto"/>
                <a:sym typeface="Roboto"/>
              </a:rPr>
              <a:t>Every person needs 20 dots - color is of no consequence.  Ask them to number them 1 - 20 leaving room for a set of initials on them.  When the slides flips to number 16, </a:t>
            </a:r>
            <a:r>
              <a:rPr lang="en-US" sz="1200" i="1">
                <a:solidFill>
                  <a:srgbClr val="222222"/>
                </a:solidFill>
                <a:highlight>
                  <a:srgbClr val="FFFFFF"/>
                </a:highlight>
                <a:latin typeface="Roboto"/>
                <a:ea typeface="Roboto"/>
                <a:cs typeface="Roboto"/>
                <a:sym typeface="Roboto"/>
              </a:rPr>
              <a:t>read each description aloud and have participants record initials of the first person that comes to mind - STRESS THE FIRST PERSON</a:t>
            </a:r>
            <a:r>
              <a:rPr lang="en-US" sz="1200">
                <a:solidFill>
                  <a:srgbClr val="222222"/>
                </a:solidFill>
                <a:highlight>
                  <a:srgbClr val="FFFFFF"/>
                </a:highlight>
                <a:latin typeface="Roboto"/>
                <a:ea typeface="Roboto"/>
                <a:cs typeface="Roboto"/>
                <a:sym typeface="Roboto"/>
              </a:rPr>
              <a:t>.  After this is finished, presenters lower papers on each side of the room with following headings - </a:t>
            </a:r>
            <a:r>
              <a:rPr lang="en-US" sz="1200" b="1">
                <a:solidFill>
                  <a:srgbClr val="222222"/>
                </a:solidFill>
                <a:highlight>
                  <a:srgbClr val="FFFFFF"/>
                </a:highlight>
                <a:latin typeface="Roboto"/>
                <a:ea typeface="Roboto"/>
                <a:cs typeface="Roboto"/>
                <a:sym typeface="Roboto"/>
              </a:rPr>
              <a:t>Caucasian, African American, Hispanic/Latino, Asian, Pacific Islander, American Indian, More than One Race </a:t>
            </a:r>
            <a:r>
              <a:rPr lang="en-US" sz="1200">
                <a:solidFill>
                  <a:srgbClr val="222222"/>
                </a:solidFill>
                <a:highlight>
                  <a:srgbClr val="FFFFFF"/>
                </a:highlight>
                <a:latin typeface="Roboto"/>
                <a:ea typeface="Roboto"/>
                <a:cs typeface="Roboto"/>
                <a:sym typeface="Roboto"/>
              </a:rPr>
              <a:t>  Have two sets of these in the room.</a:t>
            </a:r>
            <a:endParaRPr sz="1200">
              <a:solidFill>
                <a:srgbClr val="222222"/>
              </a:solidFill>
              <a:highlight>
                <a:srgbClr val="FFFFFF"/>
              </a:highlight>
              <a:latin typeface="Roboto"/>
              <a:ea typeface="Roboto"/>
              <a:cs typeface="Roboto"/>
              <a:sym typeface="Roboto"/>
            </a:endParaRPr>
          </a:p>
          <a:p>
            <a:pPr marL="0" lvl="0" indent="0">
              <a:spcBef>
                <a:spcPts val="0"/>
              </a:spcBef>
              <a:spcAft>
                <a:spcPts val="0"/>
              </a:spcAft>
              <a:buNone/>
            </a:pPr>
            <a:endParaRPr sz="1200">
              <a:solidFill>
                <a:srgbClr val="222222"/>
              </a:solidFill>
              <a:highlight>
                <a:srgbClr val="FFFFFF"/>
              </a:highlight>
              <a:latin typeface="Roboto"/>
              <a:ea typeface="Roboto"/>
              <a:cs typeface="Roboto"/>
              <a:sym typeface="Roboto"/>
            </a:endParaRPr>
          </a:p>
          <a:p>
            <a:pPr marL="0" lvl="0" indent="0">
              <a:spcBef>
                <a:spcPts val="0"/>
              </a:spcBef>
              <a:spcAft>
                <a:spcPts val="0"/>
              </a:spcAft>
              <a:buNone/>
            </a:pPr>
            <a:r>
              <a:rPr lang="en-US" sz="1200">
                <a:solidFill>
                  <a:srgbClr val="222222"/>
                </a:solidFill>
                <a:highlight>
                  <a:srgbClr val="FFFFFF"/>
                </a:highlight>
                <a:latin typeface="Roboto"/>
                <a:ea typeface="Roboto"/>
                <a:cs typeface="Roboto"/>
                <a:sym typeface="Roboto"/>
              </a:rPr>
              <a:t>GG &amp; RS-Use the balls to have volunteers discuss what the outcomes say to them.  How did they feel?  Were they surprised?</a:t>
            </a:r>
            <a:endParaRPr sz="1200">
              <a:solidFill>
                <a:srgbClr val="222222"/>
              </a:solidFill>
              <a:highlight>
                <a:srgbClr val="FFFFFF"/>
              </a:highlight>
              <a:latin typeface="Roboto"/>
              <a:ea typeface="Roboto"/>
              <a:cs typeface="Roboto"/>
              <a:sym typeface="Roboto"/>
            </a:endParaRPr>
          </a:p>
          <a:p>
            <a:pPr marL="0" lvl="0" indent="0">
              <a:spcBef>
                <a:spcPts val="0"/>
              </a:spcBef>
              <a:spcAft>
                <a:spcPts val="0"/>
              </a:spcAft>
              <a:buNone/>
            </a:pPr>
            <a:endParaRPr sz="1200">
              <a:solidFill>
                <a:srgbClr val="222222"/>
              </a:solidFill>
              <a:highlight>
                <a:srgbClr val="FFFFFF"/>
              </a:highlight>
              <a:latin typeface="Roboto"/>
              <a:ea typeface="Roboto"/>
              <a:cs typeface="Roboto"/>
              <a:sym typeface="Roboto"/>
            </a:endParaRPr>
          </a:p>
          <a:p>
            <a:pPr marL="0" lvl="0" indent="0">
              <a:spcBef>
                <a:spcPts val="0"/>
              </a:spcBef>
              <a:spcAft>
                <a:spcPts val="0"/>
              </a:spcAft>
              <a:buNone/>
            </a:pPr>
            <a:r>
              <a:rPr lang="en-US" sz="1200">
                <a:solidFill>
                  <a:srgbClr val="222222"/>
                </a:solidFill>
                <a:highlight>
                  <a:srgbClr val="FFFFFF"/>
                </a:highlight>
                <a:latin typeface="Roboto"/>
                <a:ea typeface="Roboto"/>
                <a:cs typeface="Roboto"/>
                <a:sym typeface="Roboto"/>
              </a:rPr>
              <a:t>A </a:t>
            </a:r>
            <a:r>
              <a:rPr lang="en-US" sz="1200" b="1">
                <a:solidFill>
                  <a:srgbClr val="222222"/>
                </a:solidFill>
                <a:highlight>
                  <a:srgbClr val="FFFFFF"/>
                </a:highlight>
                <a:latin typeface="Roboto"/>
                <a:ea typeface="Roboto"/>
                <a:cs typeface="Roboto"/>
                <a:sym typeface="Roboto"/>
              </a:rPr>
              <a:t>Circle of Influence</a:t>
            </a:r>
            <a:r>
              <a:rPr lang="en-US" sz="1200">
                <a:solidFill>
                  <a:srgbClr val="222222"/>
                </a:solidFill>
                <a:highlight>
                  <a:srgbClr val="FFFFFF"/>
                </a:highlight>
                <a:latin typeface="Roboto"/>
                <a:ea typeface="Roboto"/>
                <a:cs typeface="Roboto"/>
                <a:sym typeface="Roboto"/>
              </a:rPr>
              <a:t> encompasses those concerns that we can do something about. They are concerns that we have some control over. Stephen Covey defines proactive as “being responsible for our own lives…..our behaviour is a function of our decisions, not our conditions. Proactive people focus on issues within their circle of influence. They work on things they can do something about. The nature of their energy in doing this is positive, enlarging and magnifying. </a:t>
            </a:r>
            <a:endParaRPr/>
          </a:p>
        </p:txBody>
      </p:sp>
    </p:spTree>
    <p:extLst>
      <p:ext uri="{BB962C8B-B14F-4D97-AF65-F5344CB8AC3E}">
        <p14:creationId xmlns:p14="http://schemas.microsoft.com/office/powerpoint/2010/main" val="1029291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GG-</a:t>
            </a:r>
            <a:endParaRPr/>
          </a:p>
          <a:p>
            <a:pPr marL="0" lvl="0" indent="0">
              <a:spcBef>
                <a:spcPts val="0"/>
              </a:spcBef>
              <a:spcAft>
                <a:spcPts val="0"/>
              </a:spcAft>
              <a:buNone/>
            </a:pPr>
            <a:r>
              <a:rPr lang="en-US"/>
              <a:t>Which do you have control over? What influences your choices?</a:t>
            </a:r>
            <a:endParaRPr/>
          </a:p>
          <a:p>
            <a:pPr marL="0" lvl="0" indent="0">
              <a:spcBef>
                <a:spcPts val="0"/>
              </a:spcBef>
              <a:spcAft>
                <a:spcPts val="0"/>
              </a:spcAft>
              <a:buNone/>
            </a:pPr>
            <a:r>
              <a:rPr lang="en-US"/>
              <a:t>Once everyone put the dots on the appropriate sheets--</a:t>
            </a:r>
            <a:endParaRPr/>
          </a:p>
          <a:p>
            <a:pPr marL="0" lvl="0" indent="0">
              <a:spcBef>
                <a:spcPts val="0"/>
              </a:spcBef>
              <a:spcAft>
                <a:spcPts val="0"/>
              </a:spcAft>
              <a:buNone/>
            </a:pPr>
            <a:r>
              <a:rPr lang="en-US"/>
              <a:t>Three stations (3 sheets)</a:t>
            </a:r>
            <a:endParaRPr/>
          </a:p>
          <a:p>
            <a:pPr marL="0" lvl="0" indent="0">
              <a:spcBef>
                <a:spcPts val="0"/>
              </a:spcBef>
              <a:spcAft>
                <a:spcPts val="0"/>
              </a:spcAft>
              <a:buNone/>
            </a:pPr>
            <a:r>
              <a:rPr lang="en-US"/>
              <a:t>Carousel</a:t>
            </a:r>
            <a:endParaRPr/>
          </a:p>
          <a:p>
            <a:pPr marL="0" lvl="0" indent="0">
              <a:spcBef>
                <a:spcPts val="0"/>
              </a:spcBef>
              <a:spcAft>
                <a:spcPts val="0"/>
              </a:spcAft>
              <a:buNone/>
            </a:pPr>
            <a:r>
              <a:rPr lang="en-US">
                <a:solidFill>
                  <a:schemeClr val="dk1"/>
                </a:solidFill>
              </a:rPr>
              <a:t>Who has a voice? (ball activity)</a:t>
            </a:r>
            <a:endParaRPr/>
          </a:p>
          <a:p>
            <a:pPr marL="0" lvl="0" indent="0">
              <a:spcBef>
                <a:spcPts val="0"/>
              </a:spcBef>
              <a:spcAft>
                <a:spcPts val="0"/>
              </a:spcAft>
              <a:buNone/>
            </a:pPr>
            <a:endParaRPr/>
          </a:p>
          <a:p>
            <a:pPr marL="0" lvl="0" indent="0">
              <a:spcBef>
                <a:spcPts val="0"/>
              </a:spcBef>
              <a:spcAft>
                <a:spcPts val="0"/>
              </a:spcAft>
              <a:buNone/>
            </a:pPr>
            <a:endParaRPr/>
          </a:p>
        </p:txBody>
      </p:sp>
    </p:spTree>
    <p:extLst>
      <p:ext uri="{BB962C8B-B14F-4D97-AF65-F5344CB8AC3E}">
        <p14:creationId xmlns:p14="http://schemas.microsoft.com/office/powerpoint/2010/main" val="1418709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6" name="Shape 4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EC</a:t>
            </a:r>
            <a:endParaRPr/>
          </a:p>
          <a:p>
            <a:pPr marL="0" lvl="0" indent="0">
              <a:spcBef>
                <a:spcPts val="0"/>
              </a:spcBef>
              <a:spcAft>
                <a:spcPts val="0"/>
              </a:spcAft>
              <a:buNone/>
            </a:pPr>
            <a:r>
              <a:rPr lang="en-US"/>
              <a:t>Purposeful viewing sheet. - biological reason for a true blind spot; strupe effect; when does the imperceptible hesitation show up in the education frame?  when does it exclude</a:t>
            </a:r>
            <a:endParaRPr/>
          </a:p>
          <a:p>
            <a:pPr marL="0" lvl="0" indent="0">
              <a:spcBef>
                <a:spcPts val="0"/>
              </a:spcBef>
              <a:spcAft>
                <a:spcPts val="0"/>
              </a:spcAft>
              <a:buNone/>
            </a:pPr>
            <a:r>
              <a:rPr lang="en-US"/>
              <a:t>AS we view the first video we need to reflect on ourselves about our blind-spot/s--- as we view the second video we must reflect on our own </a:t>
            </a:r>
            <a:endParaRPr/>
          </a:p>
          <a:p>
            <a:pPr marL="0" lvl="0" indent="0">
              <a:spcBef>
                <a:spcPts val="0"/>
              </a:spcBef>
              <a:spcAft>
                <a:spcPts val="0"/>
              </a:spcAft>
              <a:buNone/>
            </a:pPr>
            <a:r>
              <a:rPr lang="en-US"/>
              <a:t>Strupe effect as we work in our school communities.</a:t>
            </a:r>
            <a:endParaRPr/>
          </a:p>
          <a:p>
            <a:pPr marL="0" lvl="0" indent="0">
              <a:spcBef>
                <a:spcPts val="0"/>
              </a:spcBef>
              <a:spcAft>
                <a:spcPts val="0"/>
              </a:spcAft>
              <a:buNone/>
            </a:pPr>
            <a:endParaRPr/>
          </a:p>
          <a:p>
            <a:pPr marL="0" lvl="0" indent="0">
              <a:spcBef>
                <a:spcPts val="0"/>
              </a:spcBef>
              <a:spcAft>
                <a:spcPts val="0"/>
              </a:spcAft>
              <a:buNone/>
            </a:pPr>
            <a:r>
              <a:rPr lang="en-US"/>
              <a:t>20 minutes - break at 10:30</a:t>
            </a:r>
            <a:endParaRPr/>
          </a:p>
          <a:p>
            <a:pPr marL="0" lvl="0" indent="0">
              <a:spcBef>
                <a:spcPts val="0"/>
              </a:spcBef>
              <a:spcAft>
                <a:spcPts val="0"/>
              </a:spcAft>
              <a:buNone/>
            </a:pPr>
            <a:endParaRPr/>
          </a:p>
          <a:p>
            <a:pPr marL="0" lvl="0" indent="0">
              <a:spcBef>
                <a:spcPts val="0"/>
              </a:spcBef>
              <a:spcAft>
                <a:spcPts val="0"/>
              </a:spcAft>
              <a:buNone/>
            </a:pPr>
            <a:r>
              <a:rPr lang="en-US"/>
              <a:t>Question : Think about your beliefs that are important for student success and reflect on these statements as you watch these video clips.</a:t>
            </a:r>
            <a:endParaRPr/>
          </a:p>
          <a:p>
            <a:pPr marL="0" lvl="0" indent="0">
              <a:spcBef>
                <a:spcPts val="0"/>
              </a:spcBef>
              <a:spcAft>
                <a:spcPts val="0"/>
              </a:spcAft>
              <a:buNone/>
            </a:pPr>
            <a:r>
              <a:rPr lang="en-US"/>
              <a:t>                 How do our blind-spots and our brains need for congruency impact our staff, classrooms, students and district? How--(Turn &amp; Talk few minutes writing on their own.</a:t>
            </a:r>
            <a:endParaRPr/>
          </a:p>
          <a:p>
            <a:pPr marL="0" lvl="0" indent="0">
              <a:spcBef>
                <a:spcPts val="0"/>
              </a:spcBef>
              <a:spcAft>
                <a:spcPts val="0"/>
              </a:spcAft>
              <a:buNone/>
            </a:pPr>
            <a:r>
              <a:rPr lang="en-US"/>
              <a:t>                 They belong in the classroom community</a:t>
            </a:r>
            <a:endParaRPr/>
          </a:p>
          <a:p>
            <a:pPr marL="0" lvl="0" indent="0">
              <a:spcBef>
                <a:spcPts val="0"/>
              </a:spcBef>
              <a:spcAft>
                <a:spcPts val="0"/>
              </a:spcAft>
              <a:buNone/>
            </a:pPr>
            <a:r>
              <a:rPr lang="en-US"/>
              <a:t>                 They can be successful in school</a:t>
            </a:r>
            <a:endParaRPr/>
          </a:p>
          <a:p>
            <a:pPr marL="0" lvl="0" indent="0">
              <a:spcBef>
                <a:spcPts val="0"/>
              </a:spcBef>
              <a:spcAft>
                <a:spcPts val="0"/>
              </a:spcAft>
              <a:buNone/>
            </a:pPr>
            <a:r>
              <a:rPr lang="en-US"/>
              <a:t>                 Their work in school is relevant to their lives</a:t>
            </a:r>
            <a:endParaRPr/>
          </a:p>
        </p:txBody>
      </p:sp>
    </p:spTree>
    <p:extLst>
      <p:ext uri="{BB962C8B-B14F-4D97-AF65-F5344CB8AC3E}">
        <p14:creationId xmlns:p14="http://schemas.microsoft.com/office/powerpoint/2010/main" val="2296260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4" name="Shape 4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EC</a:t>
            </a:r>
            <a:endParaRPr/>
          </a:p>
          <a:p>
            <a:pPr marL="0" lvl="0" indent="0">
              <a:spcBef>
                <a:spcPts val="0"/>
              </a:spcBef>
              <a:spcAft>
                <a:spcPts val="0"/>
              </a:spcAft>
              <a:buNone/>
            </a:pPr>
            <a:r>
              <a:rPr lang="en-US"/>
              <a:t>2 minutes to review slide</a:t>
            </a:r>
            <a:endParaRPr/>
          </a:p>
        </p:txBody>
      </p:sp>
    </p:spTree>
    <p:extLst>
      <p:ext uri="{BB962C8B-B14F-4D97-AF65-F5344CB8AC3E}">
        <p14:creationId xmlns:p14="http://schemas.microsoft.com/office/powerpoint/2010/main" val="3225616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1" name="Shape 4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a:t>RS</a:t>
            </a:r>
            <a:endParaRPr/>
          </a:p>
          <a:p>
            <a:pPr marL="0" lvl="0" indent="0">
              <a:spcBef>
                <a:spcPts val="0"/>
              </a:spcBef>
              <a:spcAft>
                <a:spcPts val="0"/>
              </a:spcAft>
              <a:buClr>
                <a:schemeClr val="dk1"/>
              </a:buClr>
              <a:buSzPts val="1100"/>
              <a:buFont typeface="Arial"/>
              <a:buNone/>
            </a:pPr>
            <a:r>
              <a:rPr lang="en-US"/>
              <a:t>review directions</a:t>
            </a:r>
            <a:endParaRPr/>
          </a:p>
          <a:p>
            <a:pPr marL="0" lvl="0" indent="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solidFill>
                <a:srgbClr val="0000FF"/>
              </a:solidFill>
            </a:endParaRPr>
          </a:p>
        </p:txBody>
      </p:sp>
    </p:spTree>
    <p:extLst>
      <p:ext uri="{BB962C8B-B14F-4D97-AF65-F5344CB8AC3E}">
        <p14:creationId xmlns:p14="http://schemas.microsoft.com/office/powerpoint/2010/main" val="2287740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9" name="Shape 4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a:t>RS</a:t>
            </a:r>
            <a:endParaRPr/>
          </a:p>
          <a:p>
            <a:pPr marL="0" lvl="0" indent="0" rtl="0">
              <a:spcBef>
                <a:spcPts val="0"/>
              </a:spcBef>
              <a:spcAft>
                <a:spcPts val="0"/>
              </a:spcAft>
              <a:buNone/>
            </a:pPr>
            <a:r>
              <a:rPr lang="en-US"/>
              <a:t>Stop and write down one learning from the scenarios - stay at seats to discuss</a:t>
            </a: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solidFill>
                <a:srgbClr val="0000FF"/>
              </a:solidFill>
            </a:endParaRPr>
          </a:p>
        </p:txBody>
      </p:sp>
    </p:spTree>
    <p:extLst>
      <p:ext uri="{BB962C8B-B14F-4D97-AF65-F5344CB8AC3E}">
        <p14:creationId xmlns:p14="http://schemas.microsoft.com/office/powerpoint/2010/main" val="2753160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6" name="Shape 4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EC</a:t>
            </a:r>
            <a:endParaRPr/>
          </a:p>
          <a:p>
            <a:pPr marL="0" lvl="0" indent="0">
              <a:spcBef>
                <a:spcPts val="0"/>
              </a:spcBef>
              <a:spcAft>
                <a:spcPts val="0"/>
              </a:spcAft>
              <a:buNone/>
            </a:pPr>
            <a:endParaRPr/>
          </a:p>
          <a:p>
            <a:pPr marL="0" lvl="0" indent="0">
              <a:spcBef>
                <a:spcPts val="0"/>
              </a:spcBef>
              <a:spcAft>
                <a:spcPts val="0"/>
              </a:spcAft>
              <a:buNone/>
            </a:pPr>
            <a:r>
              <a:rPr lang="en-US"/>
              <a:t>How does personal bias effect what we believe our classrooms, schools and school districts should look like?  Use the balls to ask people to respond.  </a:t>
            </a:r>
            <a:endParaRPr/>
          </a:p>
          <a:p>
            <a:pPr marL="0" lvl="0" indent="0" rtl="0">
              <a:lnSpc>
                <a:spcPct val="115000"/>
              </a:lnSpc>
              <a:spcBef>
                <a:spcPts val="600"/>
              </a:spcBef>
              <a:spcAft>
                <a:spcPts val="0"/>
              </a:spcAft>
              <a:buNone/>
            </a:pPr>
            <a:r>
              <a:rPr lang="en-US" sz="1200">
                <a:latin typeface="Comic Sans MS"/>
                <a:ea typeface="Comic Sans MS"/>
                <a:cs typeface="Comic Sans MS"/>
                <a:sym typeface="Comic Sans MS"/>
              </a:rPr>
              <a:t>It is not the heroic actions of tackling complex societal problems that count; instead, </a:t>
            </a:r>
            <a:endParaRPr sz="1200">
              <a:latin typeface="Comic Sans MS"/>
              <a:ea typeface="Comic Sans MS"/>
              <a:cs typeface="Comic Sans MS"/>
              <a:sym typeface="Comic Sans MS"/>
            </a:endParaRPr>
          </a:p>
          <a:p>
            <a:pPr marL="0" lvl="0" indent="0" rtl="0">
              <a:lnSpc>
                <a:spcPct val="115000"/>
              </a:lnSpc>
              <a:spcBef>
                <a:spcPts val="600"/>
              </a:spcBef>
              <a:spcAft>
                <a:spcPts val="0"/>
              </a:spcAft>
              <a:buClr>
                <a:schemeClr val="dk1"/>
              </a:buClr>
              <a:buSzPts val="1100"/>
              <a:buFont typeface="Arial"/>
              <a:buNone/>
            </a:pPr>
            <a:r>
              <a:rPr lang="en-US" sz="1200">
                <a:latin typeface="Comic Sans MS"/>
                <a:ea typeface="Comic Sans MS"/>
                <a:cs typeface="Comic Sans MS"/>
                <a:sym typeface="Comic Sans MS"/>
              </a:rPr>
              <a:t>“the power of context says that what really matters is the little things.”</a:t>
            </a:r>
            <a:endParaRPr sz="1200">
              <a:latin typeface="Comic Sans MS"/>
              <a:ea typeface="Comic Sans MS"/>
              <a:cs typeface="Comic Sans MS"/>
              <a:sym typeface="Comic Sans MS"/>
            </a:endParaRPr>
          </a:p>
          <a:p>
            <a:pPr marL="0" lvl="0" indent="0">
              <a:spcBef>
                <a:spcPts val="0"/>
              </a:spcBef>
              <a:spcAft>
                <a:spcPts val="0"/>
              </a:spcAft>
              <a:buNone/>
            </a:pPr>
            <a:r>
              <a:rPr lang="en-US" sz="1200">
                <a:latin typeface="Comic Sans MS"/>
                <a:ea typeface="Comic Sans MS"/>
                <a:cs typeface="Comic Sans MS"/>
                <a:sym typeface="Comic Sans MS"/>
              </a:rPr>
              <a:t>Fullan 2003</a:t>
            </a:r>
            <a:endParaRPr sz="1200">
              <a:latin typeface="Comic Sans MS"/>
              <a:ea typeface="Comic Sans MS"/>
              <a:cs typeface="Comic Sans MS"/>
              <a:sym typeface="Comic Sans MS"/>
            </a:endParaRPr>
          </a:p>
          <a:p>
            <a:pPr marL="0" lvl="0" indent="0">
              <a:spcBef>
                <a:spcPts val="0"/>
              </a:spcBef>
              <a:spcAft>
                <a:spcPts val="0"/>
              </a:spcAft>
              <a:buNone/>
            </a:pPr>
            <a:endParaRPr/>
          </a:p>
          <a:p>
            <a:pPr marL="0" lvl="0" indent="0">
              <a:spcBef>
                <a:spcPts val="0"/>
              </a:spcBef>
              <a:spcAft>
                <a:spcPts val="0"/>
              </a:spcAft>
              <a:buNone/>
            </a:pPr>
            <a:endParaRPr/>
          </a:p>
        </p:txBody>
      </p:sp>
    </p:spTree>
    <p:extLst>
      <p:ext uri="{BB962C8B-B14F-4D97-AF65-F5344CB8AC3E}">
        <p14:creationId xmlns:p14="http://schemas.microsoft.com/office/powerpoint/2010/main" val="2419187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8/3/2018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8/3/2018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civilrightsproject.ucla.edu/resources/projects/center-for-civil-rights-remedies/school-to-prison-folder/federal-reports/are-we-closing-the-school-discipline-gap/losen-are-we-closing-discipline-gap-2015-summary.pdf" TargetMode="External"/><Relationship Id="rId3" Type="http://schemas.openxmlformats.org/officeDocument/2006/relationships/hyperlink" Target="https://www.aauw.org/files/2013/02/Why-So-Few-Women-in-Science-Technology-Engineering-and-Mathematics.pdf" TargetMode="External"/><Relationship Id="rId7" Type="http://schemas.openxmlformats.org/officeDocument/2006/relationships/hyperlink" Target="https://mcc.gse.harvard.edu/files/gse-mcc/files/lgbtq_resource_list_0.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brookings.edu/wp-content/uploads/2016/06/0922_education_loveless.pdf" TargetMode="External"/><Relationship Id="rId5" Type="http://schemas.openxmlformats.org/officeDocument/2006/relationships/hyperlink" Target="http://www.ascd.org/publications/educational-leadership/nov07/vol65/num03/Why-Aren't-More-Minorities-Taking-Advanced-Math%C2%A2.aspx" TargetMode="External"/><Relationship Id="rId4" Type="http://schemas.openxmlformats.org/officeDocument/2006/relationships/hyperlink" Target="http://files.eric.ed.gov/fulltext/ED423104.pdf" TargetMode="External"/><Relationship Id="rId9" Type="http://schemas.openxmlformats.org/officeDocument/2006/relationships/hyperlink" Target="http://www.crpe.org/thelens/closing-discipline-ga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ytcropper.com/cropped/zd59657fdf4859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nj.learningforward.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www.facebook.com/LearningForwardNewJerse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todaysmeet.com/EQUITY"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www.youtube.com/watch?v=hbi8iUY1UNc"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961" y="980901"/>
            <a:ext cx="8637073" cy="1523242"/>
          </a:xfrm>
          <a:solidFill>
            <a:srgbClr val="92D050"/>
          </a:solidFill>
        </p:spPr>
        <p:txBody>
          <a:bodyPr>
            <a:normAutofit/>
          </a:bodyPr>
          <a:lstStyle/>
          <a:p>
            <a:r>
              <a:rPr lang="en-US" sz="4000" dirty="0"/>
              <a:t>Assessing our Own Culture, Diversity, Equity and </a:t>
            </a:r>
            <a:r>
              <a:rPr lang="en-US" sz="4000" dirty="0" smtClean="0"/>
              <a:t>Bias</a:t>
            </a:r>
            <a:endParaRPr lang="en-US" sz="4000" dirty="0"/>
          </a:p>
        </p:txBody>
      </p:sp>
      <p:sp>
        <p:nvSpPr>
          <p:cNvPr id="3" name="Subtitle 2"/>
          <p:cNvSpPr>
            <a:spLocks noGrp="1"/>
          </p:cNvSpPr>
          <p:nvPr>
            <p:ph type="subTitle" idx="1"/>
          </p:nvPr>
        </p:nvSpPr>
        <p:spPr/>
        <p:txBody>
          <a:bodyPr/>
          <a:lstStyle/>
          <a:p>
            <a:r>
              <a:rPr lang="en-US" dirty="0"/>
              <a:t>Emil Carafa, Heather Moran</a:t>
            </a:r>
          </a:p>
        </p:txBody>
      </p:sp>
    </p:spTree>
    <p:extLst>
      <p:ext uri="{BB962C8B-B14F-4D97-AF65-F5344CB8AC3E}">
        <p14:creationId xmlns:p14="http://schemas.microsoft.com/office/powerpoint/2010/main" val="2446992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xfrm>
            <a:off x="2152650" y="365125"/>
            <a:ext cx="7886700" cy="930300"/>
          </a:xfrm>
          <a:prstGeom prst="rect">
            <a:avLst/>
          </a:prstGeom>
          <a:gradFill>
            <a:gsLst>
              <a:gs pos="0">
                <a:srgbClr val="DFE9FB"/>
              </a:gs>
              <a:gs pos="100000">
                <a:srgbClr val="6E9BE7"/>
              </a:gs>
            </a:gsLst>
            <a:lin ang="5400012" scaled="0"/>
          </a:gradFill>
        </p:spPr>
        <p:txBody>
          <a:bodyPr spcFirstLastPara="1" vert="horz" wrap="square" lIns="91425" tIns="91425" rIns="91425" bIns="91425" rtlCol="0" anchor="ctr" anchorCtr="0">
            <a:noAutofit/>
          </a:bodyPr>
          <a:lstStyle/>
          <a:p>
            <a:pPr algn="ctr">
              <a:spcBef>
                <a:spcPts val="0"/>
              </a:spcBef>
            </a:pPr>
            <a:r>
              <a:rPr lang="en-US">
                <a:solidFill>
                  <a:srgbClr val="000000"/>
                </a:solidFill>
              </a:rPr>
              <a:t>Moving You and Your Staff </a:t>
            </a:r>
            <a:endParaRPr>
              <a:solidFill>
                <a:srgbClr val="000000"/>
              </a:solidFill>
            </a:endParaRPr>
          </a:p>
        </p:txBody>
      </p:sp>
      <p:sp>
        <p:nvSpPr>
          <p:cNvPr id="484" name="Shape 484"/>
          <p:cNvSpPr txBox="1">
            <a:spLocks noGrp="1"/>
          </p:cNvSpPr>
          <p:nvPr>
            <p:ph type="body" idx="1"/>
          </p:nvPr>
        </p:nvSpPr>
        <p:spPr>
          <a:xfrm>
            <a:off x="2152650" y="1480600"/>
            <a:ext cx="8069400" cy="3996600"/>
          </a:xfrm>
          <a:prstGeom prst="rect">
            <a:avLst/>
          </a:prstGeom>
        </p:spPr>
        <p:txBody>
          <a:bodyPr spcFirstLastPara="1" vert="horz" wrap="square" lIns="91425" tIns="91425" rIns="91425" bIns="91425" rtlCol="0" anchor="t" anchorCtr="0">
            <a:noAutofit/>
          </a:bodyPr>
          <a:lstStyle/>
          <a:p>
            <a:pPr marL="177800" indent="0" algn="ctr">
              <a:buNone/>
            </a:pPr>
            <a:endParaRPr sz="3000" b="1" dirty="0">
              <a:solidFill>
                <a:srgbClr val="000000"/>
              </a:solidFill>
            </a:endParaRPr>
          </a:p>
          <a:p>
            <a:pPr marL="0" indent="0">
              <a:buClr>
                <a:schemeClr val="dk1"/>
              </a:buClr>
              <a:buSzPts val="1100"/>
              <a:buNone/>
            </a:pPr>
            <a:r>
              <a:rPr lang="en-US" sz="3000" b="1" dirty="0">
                <a:solidFill>
                  <a:srgbClr val="000000"/>
                </a:solidFill>
              </a:rPr>
              <a:t>Read each scenario.  Determine how a lack of cultural responsiveness, especially as it relates to your blind spots, might be at work. What problems might occur as a result?  Record on a post it and put it on the poster.</a:t>
            </a:r>
            <a:endParaRPr sz="3000" b="1" dirty="0">
              <a:solidFill>
                <a:srgbClr val="000000"/>
              </a:solidFill>
            </a:endParaRPr>
          </a:p>
        </p:txBody>
      </p:sp>
      <p:sp>
        <p:nvSpPr>
          <p:cNvPr id="485" name="Shape 485"/>
          <p:cNvSpPr txBox="1">
            <a:spLocks noGrp="1"/>
          </p:cNvSpPr>
          <p:nvPr>
            <p:ph type="sldNum" idx="12"/>
          </p:nvPr>
        </p:nvSpPr>
        <p:spPr>
          <a:xfrm>
            <a:off x="7981950" y="6356351"/>
            <a:ext cx="2057400" cy="365100"/>
          </a:xfrm>
          <a:prstGeom prst="rect">
            <a:avLst/>
          </a:prstGeom>
        </p:spPr>
        <p:txBody>
          <a:bodyPr spcFirstLastPara="1" vert="horz" wrap="square" lIns="91425" tIns="45700" rIns="91425" bIns="45700" rtlCol="0" anchor="ctr" anchorCtr="0">
            <a:noAutofit/>
          </a:bodyPr>
          <a:lstStyle/>
          <a:p>
            <a:pPr>
              <a:buClr>
                <a:srgbClr val="000000"/>
              </a:buClr>
            </a:pPr>
            <a:fld id="{00000000-1234-1234-1234-123412341234}" type="slidenum">
              <a:rPr lang="en-US"/>
              <a:pPr>
                <a:buClr>
                  <a:srgbClr val="000000"/>
                </a:buClr>
              </a:pPr>
              <a:t>10</a:t>
            </a:fld>
            <a:endParaRPr/>
          </a:p>
        </p:txBody>
      </p:sp>
      <p:pic>
        <p:nvPicPr>
          <p:cNvPr id="486" name="Shape 486"/>
          <p:cNvPicPr preferRelativeResize="0"/>
          <p:nvPr/>
        </p:nvPicPr>
        <p:blipFill>
          <a:blip r:embed="rId3">
            <a:alphaModFix/>
          </a:blip>
          <a:stretch>
            <a:fillRect/>
          </a:stretch>
        </p:blipFill>
        <p:spPr>
          <a:xfrm>
            <a:off x="5158650" y="5164281"/>
            <a:ext cx="2057400" cy="1630143"/>
          </a:xfrm>
          <a:prstGeom prst="rect">
            <a:avLst/>
          </a:prstGeom>
          <a:noFill/>
          <a:ln>
            <a:noFill/>
          </a:ln>
        </p:spPr>
      </p:pic>
    </p:spTree>
    <p:extLst>
      <p:ext uri="{BB962C8B-B14F-4D97-AF65-F5344CB8AC3E}">
        <p14:creationId xmlns:p14="http://schemas.microsoft.com/office/powerpoint/2010/main" val="530955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xfrm>
            <a:off x="2152650" y="0"/>
            <a:ext cx="7886700" cy="1279800"/>
          </a:xfrm>
          <a:prstGeom prst="rect">
            <a:avLst/>
          </a:prstGeom>
          <a:solidFill>
            <a:srgbClr val="92D050"/>
          </a:solidFill>
        </p:spPr>
        <p:txBody>
          <a:bodyPr spcFirstLastPara="1" vert="horz" wrap="square" lIns="91425" tIns="91425" rIns="91425" bIns="91425" rtlCol="0" anchor="ctr" anchorCtr="0">
            <a:noAutofit/>
          </a:bodyPr>
          <a:lstStyle/>
          <a:p>
            <a:pPr algn="ctr">
              <a:spcBef>
                <a:spcPts val="0"/>
              </a:spcBef>
            </a:pPr>
            <a:r>
              <a:rPr lang="en-US" sz="3600">
                <a:solidFill>
                  <a:srgbClr val="000000"/>
                </a:solidFill>
              </a:rPr>
              <a:t>Moving You and Your Staff</a:t>
            </a:r>
            <a:r>
              <a:rPr lang="en-US">
                <a:solidFill>
                  <a:srgbClr val="000000"/>
                </a:solidFill>
              </a:rPr>
              <a:t> </a:t>
            </a:r>
            <a:r>
              <a:rPr lang="en-US" sz="3000">
                <a:solidFill>
                  <a:srgbClr val="000000"/>
                </a:solidFill>
              </a:rPr>
              <a:t>- </a:t>
            </a:r>
            <a:r>
              <a:rPr lang="en-US" sz="3600">
                <a:solidFill>
                  <a:srgbClr val="000000"/>
                </a:solidFill>
              </a:rPr>
              <a:t>Resources</a:t>
            </a:r>
            <a:endParaRPr sz="3600">
              <a:solidFill>
                <a:srgbClr val="000000"/>
              </a:solidFill>
            </a:endParaRPr>
          </a:p>
        </p:txBody>
      </p:sp>
      <p:sp>
        <p:nvSpPr>
          <p:cNvPr id="492" name="Shape 492"/>
          <p:cNvSpPr txBox="1">
            <a:spLocks noGrp="1"/>
          </p:cNvSpPr>
          <p:nvPr>
            <p:ph type="body" idx="1"/>
          </p:nvPr>
        </p:nvSpPr>
        <p:spPr>
          <a:xfrm>
            <a:off x="2152650" y="1279800"/>
            <a:ext cx="8069400" cy="4908000"/>
          </a:xfrm>
          <a:prstGeom prst="rect">
            <a:avLst/>
          </a:prstGeom>
        </p:spPr>
        <p:txBody>
          <a:bodyPr spcFirstLastPara="1" vert="horz" wrap="square" lIns="91425" tIns="91425" rIns="91425" bIns="91425" rtlCol="0" anchor="t" anchorCtr="0">
            <a:noAutofit/>
          </a:bodyPr>
          <a:lstStyle/>
          <a:p>
            <a:pPr marL="0" indent="0">
              <a:lnSpc>
                <a:spcPct val="100000"/>
              </a:lnSpc>
              <a:spcBef>
                <a:spcPts val="0"/>
              </a:spcBef>
              <a:buNone/>
            </a:pPr>
            <a:r>
              <a:rPr lang="en-US" sz="1400" dirty="0">
                <a:solidFill>
                  <a:srgbClr val="000000"/>
                </a:solidFill>
              </a:rPr>
              <a:t>Scenario #1 - What are the beliefs about equitable recruitment of  female students into higher level science courses and science based clubs?  </a:t>
            </a:r>
            <a:r>
              <a:rPr lang="en-US" sz="1400" b="1" dirty="0">
                <a:solidFill>
                  <a:srgbClr val="0000FF"/>
                </a:solidFill>
              </a:rPr>
              <a:t>(</a:t>
            </a:r>
            <a:r>
              <a:rPr lang="en-US" sz="1400" b="1" u="sng" dirty="0">
                <a:solidFill>
                  <a:srgbClr val="0000FF"/>
                </a:solidFill>
                <a:hlinkClick r:id="rId3"/>
              </a:rPr>
              <a:t>Few Women in Tech</a:t>
            </a:r>
            <a:r>
              <a:rPr lang="en-US" sz="1400" b="1" dirty="0">
                <a:solidFill>
                  <a:srgbClr val="0000FF"/>
                </a:solidFill>
              </a:rPr>
              <a:t>) </a:t>
            </a:r>
            <a:endParaRPr sz="1400" b="1" dirty="0">
              <a:solidFill>
                <a:srgbClr val="0000FF"/>
              </a:solidFill>
            </a:endParaRPr>
          </a:p>
          <a:p>
            <a:pPr marL="0" indent="0">
              <a:lnSpc>
                <a:spcPct val="100000"/>
              </a:lnSpc>
              <a:spcBef>
                <a:spcPts val="0"/>
              </a:spcBef>
              <a:buNone/>
            </a:pPr>
            <a:endParaRPr sz="1400" dirty="0">
              <a:solidFill>
                <a:srgbClr val="0000FF"/>
              </a:solidFill>
            </a:endParaRPr>
          </a:p>
          <a:p>
            <a:pPr marL="0" indent="0">
              <a:lnSpc>
                <a:spcPct val="100000"/>
              </a:lnSpc>
              <a:spcBef>
                <a:spcPts val="0"/>
              </a:spcBef>
              <a:buNone/>
            </a:pPr>
            <a:r>
              <a:rPr lang="en-US" sz="1400" dirty="0">
                <a:solidFill>
                  <a:srgbClr val="000000"/>
                </a:solidFill>
              </a:rPr>
              <a:t>Scenario #2 - What are the beliefs related to language diversity and gifted education?  Is that belief rooted in research?   Whom does the sole criteria benefit as it relates to gifted education?  </a:t>
            </a:r>
            <a:endParaRPr sz="1400" dirty="0">
              <a:solidFill>
                <a:srgbClr val="000000"/>
              </a:solidFill>
            </a:endParaRPr>
          </a:p>
          <a:p>
            <a:pPr marL="0" indent="0">
              <a:lnSpc>
                <a:spcPct val="100000"/>
              </a:lnSpc>
              <a:spcBef>
                <a:spcPts val="0"/>
              </a:spcBef>
              <a:buNone/>
            </a:pPr>
            <a:r>
              <a:rPr lang="en-US" sz="1400" b="1" dirty="0">
                <a:solidFill>
                  <a:srgbClr val="0000FF"/>
                </a:solidFill>
              </a:rPr>
              <a:t>(</a:t>
            </a:r>
            <a:r>
              <a:rPr lang="en-US" sz="1400" b="1" u="sng" dirty="0">
                <a:solidFill>
                  <a:srgbClr val="0000FF"/>
                </a:solidFill>
                <a:hlinkClick r:id="rId4"/>
              </a:rPr>
              <a:t>Gifted Education</a:t>
            </a:r>
            <a:r>
              <a:rPr lang="en-US" sz="1400" b="1" dirty="0">
                <a:solidFill>
                  <a:srgbClr val="0000FF"/>
                </a:solidFill>
              </a:rPr>
              <a:t>) </a:t>
            </a:r>
            <a:endParaRPr sz="1400" b="1" dirty="0">
              <a:solidFill>
                <a:srgbClr val="0000FF"/>
              </a:solidFill>
            </a:endParaRPr>
          </a:p>
          <a:p>
            <a:pPr marL="0" indent="0">
              <a:lnSpc>
                <a:spcPct val="100000"/>
              </a:lnSpc>
              <a:spcBef>
                <a:spcPts val="0"/>
              </a:spcBef>
              <a:buNone/>
            </a:pPr>
            <a:endParaRPr sz="1100" dirty="0">
              <a:solidFill>
                <a:srgbClr val="000000"/>
              </a:solidFill>
            </a:endParaRPr>
          </a:p>
          <a:p>
            <a:pPr marL="0" indent="0">
              <a:lnSpc>
                <a:spcPct val="100000"/>
              </a:lnSpc>
              <a:spcBef>
                <a:spcPts val="0"/>
              </a:spcBef>
              <a:buNone/>
            </a:pPr>
            <a:r>
              <a:rPr lang="en-US" sz="1400" dirty="0">
                <a:solidFill>
                  <a:srgbClr val="000000"/>
                </a:solidFill>
              </a:rPr>
              <a:t>Scenario #3 - Why does the system only value teacher recommendations and PARCC scores as selection criteria for Algebra?</a:t>
            </a:r>
            <a:endParaRPr sz="1400" dirty="0">
              <a:solidFill>
                <a:srgbClr val="000000"/>
              </a:solidFill>
            </a:endParaRPr>
          </a:p>
          <a:p>
            <a:pPr marL="0" indent="0">
              <a:lnSpc>
                <a:spcPct val="100000"/>
              </a:lnSpc>
              <a:spcBef>
                <a:spcPts val="0"/>
              </a:spcBef>
              <a:buNone/>
            </a:pPr>
            <a:r>
              <a:rPr lang="en-US" sz="1400" dirty="0">
                <a:solidFill>
                  <a:srgbClr val="0000FF"/>
                </a:solidFill>
              </a:rPr>
              <a:t>(</a:t>
            </a:r>
            <a:r>
              <a:rPr lang="en-US" sz="1400" b="1" u="sng" dirty="0">
                <a:solidFill>
                  <a:srgbClr val="0000FF"/>
                </a:solidFill>
                <a:hlinkClick r:id="rId5"/>
              </a:rPr>
              <a:t>Minorities in Math</a:t>
            </a:r>
            <a:r>
              <a:rPr lang="en-US" sz="1400" dirty="0">
                <a:solidFill>
                  <a:srgbClr val="0000FF"/>
                </a:solidFill>
              </a:rPr>
              <a:t>) (</a:t>
            </a:r>
            <a:r>
              <a:rPr lang="en-US" sz="1400" b="1" u="sng" dirty="0">
                <a:solidFill>
                  <a:srgbClr val="0000FF"/>
                </a:solidFill>
                <a:hlinkClick r:id="rId6"/>
              </a:rPr>
              <a:t>Minorities in Math 2</a:t>
            </a:r>
            <a:r>
              <a:rPr lang="en-US" sz="1400" dirty="0">
                <a:solidFill>
                  <a:srgbClr val="0000FF"/>
                </a:solidFill>
              </a:rPr>
              <a:t>) </a:t>
            </a:r>
            <a:endParaRPr sz="1400" dirty="0">
              <a:solidFill>
                <a:srgbClr val="0000FF"/>
              </a:solidFill>
            </a:endParaRPr>
          </a:p>
          <a:p>
            <a:pPr marL="0" indent="0">
              <a:lnSpc>
                <a:spcPct val="100000"/>
              </a:lnSpc>
              <a:spcBef>
                <a:spcPts val="0"/>
              </a:spcBef>
              <a:buNone/>
            </a:pPr>
            <a:endParaRPr sz="1400" dirty="0">
              <a:solidFill>
                <a:srgbClr val="0000FF"/>
              </a:solidFill>
            </a:endParaRPr>
          </a:p>
          <a:p>
            <a:pPr marL="0" indent="0">
              <a:lnSpc>
                <a:spcPct val="100000"/>
              </a:lnSpc>
              <a:spcBef>
                <a:spcPts val="0"/>
              </a:spcBef>
              <a:buNone/>
            </a:pPr>
            <a:r>
              <a:rPr lang="en-US" sz="1400" dirty="0">
                <a:solidFill>
                  <a:srgbClr val="000000"/>
                </a:solidFill>
              </a:rPr>
              <a:t>Scenario #4-What are the beliefs around safe spaces for LGBTQ students?  What clubs and activities does this comprehensive high school value?  </a:t>
            </a:r>
            <a:endParaRPr sz="1400" dirty="0">
              <a:solidFill>
                <a:srgbClr val="000000"/>
              </a:solidFill>
            </a:endParaRPr>
          </a:p>
          <a:p>
            <a:pPr marL="0" indent="0">
              <a:lnSpc>
                <a:spcPct val="100000"/>
              </a:lnSpc>
              <a:spcBef>
                <a:spcPts val="0"/>
              </a:spcBef>
              <a:buNone/>
            </a:pPr>
            <a:r>
              <a:rPr lang="en-US" sz="1400" b="1" dirty="0">
                <a:solidFill>
                  <a:srgbClr val="0000FF"/>
                </a:solidFill>
              </a:rPr>
              <a:t>(</a:t>
            </a:r>
            <a:r>
              <a:rPr lang="en-US" sz="1400" b="1" u="sng" dirty="0">
                <a:solidFill>
                  <a:srgbClr val="0000FF"/>
                </a:solidFill>
                <a:hlinkClick r:id="rId7"/>
              </a:rPr>
              <a:t>LGBTQ Safe Spaces</a:t>
            </a:r>
            <a:r>
              <a:rPr lang="en-US" sz="1400" b="1" dirty="0">
                <a:solidFill>
                  <a:srgbClr val="0000FF"/>
                </a:solidFill>
              </a:rPr>
              <a:t>) </a:t>
            </a:r>
            <a:endParaRPr sz="1400" b="1" dirty="0">
              <a:solidFill>
                <a:srgbClr val="0000FF"/>
              </a:solidFill>
            </a:endParaRPr>
          </a:p>
          <a:p>
            <a:pPr marL="0" indent="0">
              <a:lnSpc>
                <a:spcPct val="100000"/>
              </a:lnSpc>
              <a:spcBef>
                <a:spcPts val="0"/>
              </a:spcBef>
              <a:buNone/>
            </a:pPr>
            <a:endParaRPr sz="1400" dirty="0">
              <a:solidFill>
                <a:srgbClr val="000000"/>
              </a:solidFill>
            </a:endParaRPr>
          </a:p>
          <a:p>
            <a:pPr marL="0" indent="0">
              <a:lnSpc>
                <a:spcPct val="100000"/>
              </a:lnSpc>
              <a:spcBef>
                <a:spcPts val="0"/>
              </a:spcBef>
              <a:buNone/>
            </a:pPr>
            <a:r>
              <a:rPr lang="en-US" sz="1400" dirty="0">
                <a:solidFill>
                  <a:srgbClr val="000000"/>
                </a:solidFill>
              </a:rPr>
              <a:t>Scenario #5- Do potential beliefs and/or value systems contribute to discipline disparities amongst </a:t>
            </a:r>
            <a:r>
              <a:rPr lang="en-US" sz="1400" dirty="0" err="1">
                <a:solidFill>
                  <a:srgbClr val="000000"/>
                </a:solidFill>
              </a:rPr>
              <a:t>adminstration</a:t>
            </a:r>
            <a:r>
              <a:rPr lang="en-US" sz="1400" dirty="0">
                <a:solidFill>
                  <a:srgbClr val="000000"/>
                </a:solidFill>
              </a:rPr>
              <a:t>?  If so, what are the potential belief systems of all three related to African American female students relating to the code of conduct?  </a:t>
            </a:r>
            <a:endParaRPr sz="1400" dirty="0">
              <a:solidFill>
                <a:srgbClr val="000000"/>
              </a:solidFill>
            </a:endParaRPr>
          </a:p>
          <a:p>
            <a:pPr marL="0" indent="0">
              <a:lnSpc>
                <a:spcPct val="100000"/>
              </a:lnSpc>
              <a:spcBef>
                <a:spcPts val="0"/>
              </a:spcBef>
              <a:buNone/>
            </a:pPr>
            <a:r>
              <a:rPr lang="en-US" sz="1400" dirty="0">
                <a:solidFill>
                  <a:srgbClr val="0000FF"/>
                </a:solidFill>
              </a:rPr>
              <a:t>(</a:t>
            </a:r>
            <a:r>
              <a:rPr lang="en-US" sz="1400" b="1" u="sng" dirty="0">
                <a:solidFill>
                  <a:srgbClr val="0000FF"/>
                </a:solidFill>
                <a:hlinkClick r:id="rId8"/>
              </a:rPr>
              <a:t>School Discipline Gap</a:t>
            </a:r>
            <a:r>
              <a:rPr lang="en-US" sz="1400" dirty="0">
                <a:solidFill>
                  <a:srgbClr val="0000FF"/>
                </a:solidFill>
              </a:rPr>
              <a:t>) </a:t>
            </a:r>
            <a:endParaRPr sz="1400" dirty="0">
              <a:solidFill>
                <a:srgbClr val="0000FF"/>
              </a:solidFill>
            </a:endParaRPr>
          </a:p>
          <a:p>
            <a:pPr marL="0" indent="0">
              <a:lnSpc>
                <a:spcPct val="100000"/>
              </a:lnSpc>
              <a:spcBef>
                <a:spcPts val="0"/>
              </a:spcBef>
              <a:buNone/>
            </a:pPr>
            <a:r>
              <a:rPr lang="en-US" sz="1400" dirty="0">
                <a:solidFill>
                  <a:srgbClr val="0000FF"/>
                </a:solidFill>
              </a:rPr>
              <a:t>(</a:t>
            </a:r>
            <a:r>
              <a:rPr lang="en-US" sz="1400" b="1" u="sng" dirty="0">
                <a:solidFill>
                  <a:srgbClr val="0000FF"/>
                </a:solidFill>
                <a:hlinkClick r:id="rId9"/>
              </a:rPr>
              <a:t>School Discipline Gap 2</a:t>
            </a:r>
            <a:r>
              <a:rPr lang="en-US" sz="1400" dirty="0">
                <a:solidFill>
                  <a:srgbClr val="0000FF"/>
                </a:solidFill>
              </a:rPr>
              <a:t>) </a:t>
            </a:r>
            <a:endParaRPr sz="1400" dirty="0">
              <a:solidFill>
                <a:srgbClr val="0000FF"/>
              </a:solidFill>
            </a:endParaRPr>
          </a:p>
          <a:p>
            <a:pPr marL="0" indent="0">
              <a:buNone/>
            </a:pPr>
            <a:endParaRPr sz="3000" b="1" dirty="0">
              <a:solidFill>
                <a:srgbClr val="000000"/>
              </a:solidFill>
            </a:endParaRPr>
          </a:p>
        </p:txBody>
      </p:sp>
      <p:sp>
        <p:nvSpPr>
          <p:cNvPr id="493" name="Shape 493"/>
          <p:cNvSpPr txBox="1">
            <a:spLocks noGrp="1"/>
          </p:cNvSpPr>
          <p:nvPr>
            <p:ph type="sldNum" idx="12"/>
          </p:nvPr>
        </p:nvSpPr>
        <p:spPr>
          <a:xfrm>
            <a:off x="7981950" y="6356351"/>
            <a:ext cx="2057400" cy="365100"/>
          </a:xfrm>
          <a:prstGeom prst="rect">
            <a:avLst/>
          </a:prstGeom>
        </p:spPr>
        <p:txBody>
          <a:bodyPr spcFirstLastPara="1" vert="horz" wrap="square" lIns="91425" tIns="45700" rIns="91425" bIns="45700" rtlCol="0" anchor="ctr" anchorCtr="0">
            <a:noAutofit/>
          </a:bodyPr>
          <a:lstStyle/>
          <a:p>
            <a:pPr>
              <a:buClr>
                <a:srgbClr val="000000"/>
              </a:buClr>
            </a:pPr>
            <a:fld id="{00000000-1234-1234-1234-123412341234}" type="slidenum">
              <a:rPr lang="en-US"/>
              <a:pPr>
                <a:buClr>
                  <a:srgbClr val="000000"/>
                </a:buClr>
              </a:pPr>
              <a:t>11</a:t>
            </a:fld>
            <a:endParaRPr/>
          </a:p>
        </p:txBody>
      </p:sp>
    </p:spTree>
    <p:extLst>
      <p:ext uri="{BB962C8B-B14F-4D97-AF65-F5344CB8AC3E}">
        <p14:creationId xmlns:p14="http://schemas.microsoft.com/office/powerpoint/2010/main" val="3623498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xfrm>
            <a:off x="2152650" y="365126"/>
            <a:ext cx="7886700" cy="1325700"/>
          </a:xfrm>
          <a:prstGeom prst="rect">
            <a:avLst/>
          </a:prstGeom>
          <a:solidFill>
            <a:srgbClr val="92D050"/>
          </a:solidFill>
        </p:spPr>
        <p:txBody>
          <a:bodyPr spcFirstLastPara="1" vert="horz" wrap="square" lIns="91425" tIns="91425" rIns="91425" bIns="91425" rtlCol="0" anchor="ctr" anchorCtr="0">
            <a:noAutofit/>
          </a:bodyPr>
          <a:lstStyle/>
          <a:p>
            <a:pPr algn="ctr">
              <a:spcBef>
                <a:spcPts val="0"/>
              </a:spcBef>
            </a:pPr>
            <a:r>
              <a:rPr lang="en-US">
                <a:solidFill>
                  <a:srgbClr val="000000"/>
                </a:solidFill>
              </a:rPr>
              <a:t>Unearthing Personal Bias</a:t>
            </a:r>
            <a:endParaRPr>
              <a:solidFill>
                <a:srgbClr val="000000"/>
              </a:solidFill>
            </a:endParaRPr>
          </a:p>
        </p:txBody>
      </p:sp>
      <p:sp>
        <p:nvSpPr>
          <p:cNvPr id="499" name="Shape 499"/>
          <p:cNvSpPr txBox="1">
            <a:spLocks noGrp="1"/>
          </p:cNvSpPr>
          <p:nvPr>
            <p:ph type="body" idx="1"/>
          </p:nvPr>
        </p:nvSpPr>
        <p:spPr>
          <a:xfrm>
            <a:off x="2152650" y="3619050"/>
            <a:ext cx="7886700" cy="1998900"/>
          </a:xfrm>
          <a:prstGeom prst="rect">
            <a:avLst/>
          </a:prstGeom>
        </p:spPr>
        <p:txBody>
          <a:bodyPr spcFirstLastPara="1" vert="horz" wrap="square" lIns="91425" tIns="91425" rIns="91425" bIns="91425" rtlCol="0" anchor="t" anchorCtr="0">
            <a:noAutofit/>
          </a:bodyPr>
          <a:lstStyle/>
          <a:p>
            <a:pPr indent="-50800" algn="ctr">
              <a:buNone/>
            </a:pPr>
            <a:endParaRPr sz="2400"/>
          </a:p>
          <a:p>
            <a:pPr indent="-50800" algn="ctr">
              <a:buNone/>
            </a:pPr>
            <a:endParaRPr sz="2400"/>
          </a:p>
        </p:txBody>
      </p:sp>
      <p:pic>
        <p:nvPicPr>
          <p:cNvPr id="500" name="Shape 500">
            <a:hlinkClick r:id="rId3"/>
          </p:cNvPr>
          <p:cNvPicPr preferRelativeResize="0"/>
          <p:nvPr/>
        </p:nvPicPr>
        <p:blipFill>
          <a:blip r:embed="rId4">
            <a:alphaModFix/>
          </a:blip>
          <a:stretch>
            <a:fillRect/>
          </a:stretch>
        </p:blipFill>
        <p:spPr>
          <a:xfrm>
            <a:off x="2047009" y="2204775"/>
            <a:ext cx="8478982" cy="3749216"/>
          </a:xfrm>
          <a:prstGeom prst="rect">
            <a:avLst/>
          </a:prstGeom>
          <a:noFill/>
          <a:ln>
            <a:noFill/>
          </a:ln>
        </p:spPr>
      </p:pic>
      <p:sp>
        <p:nvSpPr>
          <p:cNvPr id="501" name="Shape 501"/>
          <p:cNvSpPr txBox="1">
            <a:spLocks noGrp="1"/>
          </p:cNvSpPr>
          <p:nvPr>
            <p:ph type="sldNum" idx="12"/>
          </p:nvPr>
        </p:nvSpPr>
        <p:spPr>
          <a:xfrm>
            <a:off x="7981950" y="6356351"/>
            <a:ext cx="2057400" cy="365100"/>
          </a:xfrm>
          <a:prstGeom prst="rect">
            <a:avLst/>
          </a:prstGeom>
        </p:spPr>
        <p:txBody>
          <a:bodyPr spcFirstLastPara="1" vert="horz" wrap="square" lIns="91425" tIns="45700" rIns="91425" bIns="45700" rtlCol="0" anchor="ctr" anchorCtr="0">
            <a:noAutofit/>
          </a:bodyPr>
          <a:lstStyle/>
          <a:p>
            <a:pPr>
              <a:buClr>
                <a:srgbClr val="000000"/>
              </a:buClr>
            </a:pPr>
            <a:fld id="{00000000-1234-1234-1234-123412341234}" type="slidenum">
              <a:rPr lang="en-US"/>
              <a:pPr>
                <a:buClr>
                  <a:srgbClr val="000000"/>
                </a:buClr>
              </a:pPr>
              <a:t>12</a:t>
            </a:fld>
            <a:endParaRPr/>
          </a:p>
        </p:txBody>
      </p:sp>
    </p:spTree>
    <p:extLst>
      <p:ext uri="{BB962C8B-B14F-4D97-AF65-F5344CB8AC3E}">
        <p14:creationId xmlns:p14="http://schemas.microsoft.com/office/powerpoint/2010/main" val="1309442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2152650" y="365126"/>
            <a:ext cx="7886700" cy="1325700"/>
          </a:xfrm>
          <a:prstGeom prst="rect">
            <a:avLst/>
          </a:prstGeom>
          <a:solidFill>
            <a:srgbClr val="92D050"/>
          </a:solidFill>
        </p:spPr>
        <p:txBody>
          <a:bodyPr spcFirstLastPara="1" vert="horz" wrap="square" lIns="91425" tIns="91425" rIns="91425" bIns="91425" rtlCol="0" anchor="ctr" anchorCtr="0">
            <a:noAutofit/>
          </a:bodyPr>
          <a:lstStyle/>
          <a:p>
            <a:pPr algn="ctr">
              <a:spcBef>
                <a:spcPts val="0"/>
              </a:spcBef>
            </a:pPr>
            <a:r>
              <a:rPr lang="en-US"/>
              <a:t>Norms and Agreements</a:t>
            </a:r>
            <a:endParaRPr/>
          </a:p>
        </p:txBody>
      </p:sp>
      <p:sp>
        <p:nvSpPr>
          <p:cNvPr id="507" name="Shape 507"/>
          <p:cNvSpPr txBox="1">
            <a:spLocks noGrp="1"/>
          </p:cNvSpPr>
          <p:nvPr>
            <p:ph type="body" idx="1"/>
          </p:nvPr>
        </p:nvSpPr>
        <p:spPr>
          <a:xfrm>
            <a:off x="2152650" y="2052850"/>
            <a:ext cx="7886700" cy="4124100"/>
          </a:xfrm>
          <a:prstGeom prst="rect">
            <a:avLst/>
          </a:prstGeom>
        </p:spPr>
        <p:txBody>
          <a:bodyPr spcFirstLastPara="1" vert="horz" wrap="square" lIns="91425" tIns="91425" rIns="91425" bIns="91425" rtlCol="0" anchor="t" anchorCtr="0">
            <a:noAutofit/>
          </a:bodyPr>
          <a:lstStyle/>
          <a:p>
            <a:pPr marL="0" indent="0" algn="ctr">
              <a:buClr>
                <a:schemeClr val="dk1"/>
              </a:buClr>
              <a:buSzPts val="1100"/>
              <a:buNone/>
            </a:pPr>
            <a:r>
              <a:rPr lang="en-US" b="1" dirty="0"/>
              <a:t>1. Stay engaged.</a:t>
            </a:r>
            <a:endParaRPr b="1" dirty="0"/>
          </a:p>
          <a:p>
            <a:pPr indent="-50800" algn="ctr">
              <a:buClr>
                <a:schemeClr val="dk1"/>
              </a:buClr>
              <a:buSzPts val="1100"/>
              <a:buNone/>
            </a:pPr>
            <a:r>
              <a:rPr lang="en-US" b="1" dirty="0"/>
              <a:t>2. Speak your truth.</a:t>
            </a:r>
            <a:endParaRPr b="1" dirty="0"/>
          </a:p>
          <a:p>
            <a:pPr indent="-50800" algn="ctr">
              <a:buClr>
                <a:schemeClr val="dk1"/>
              </a:buClr>
              <a:buSzPts val="1100"/>
              <a:buNone/>
            </a:pPr>
            <a:r>
              <a:rPr lang="en-US" b="1" dirty="0"/>
              <a:t>3. Experience discomfort.</a:t>
            </a:r>
            <a:endParaRPr b="1" dirty="0"/>
          </a:p>
          <a:p>
            <a:pPr indent="-50800" algn="ctr">
              <a:buClr>
                <a:schemeClr val="dk1"/>
              </a:buClr>
              <a:buSzPts val="1100"/>
              <a:buNone/>
            </a:pPr>
            <a:r>
              <a:rPr lang="en-US" b="1" dirty="0"/>
              <a:t>4. Expect and accept non-closure.</a:t>
            </a:r>
            <a:endParaRPr b="1" dirty="0"/>
          </a:p>
          <a:p>
            <a:pPr marL="0" indent="0">
              <a:buNone/>
            </a:pPr>
            <a:r>
              <a:rPr lang="en-US" dirty="0"/>
              <a:t>Taken from Courageous Conversations on Race by Glenn Singleton</a:t>
            </a:r>
            <a:endParaRPr dirty="0"/>
          </a:p>
        </p:txBody>
      </p:sp>
      <p:sp>
        <p:nvSpPr>
          <p:cNvPr id="508" name="Shape 508"/>
          <p:cNvSpPr txBox="1">
            <a:spLocks noGrp="1"/>
          </p:cNvSpPr>
          <p:nvPr>
            <p:ph type="sldNum" idx="12"/>
          </p:nvPr>
        </p:nvSpPr>
        <p:spPr>
          <a:xfrm>
            <a:off x="7981950" y="6356351"/>
            <a:ext cx="2057400" cy="365100"/>
          </a:xfrm>
          <a:prstGeom prst="rect">
            <a:avLst/>
          </a:prstGeom>
        </p:spPr>
        <p:txBody>
          <a:bodyPr spcFirstLastPara="1" vert="horz" wrap="square" lIns="91425" tIns="45700" rIns="91425" bIns="45700" rtlCol="0" anchor="ctr" anchorCtr="0">
            <a:noAutofit/>
          </a:bodyPr>
          <a:lstStyle/>
          <a:p>
            <a:pPr>
              <a:buClr>
                <a:srgbClr val="000000"/>
              </a:buClr>
            </a:pPr>
            <a:fld id="{00000000-1234-1234-1234-123412341234}" type="slidenum">
              <a:rPr lang="en-US"/>
              <a:pPr>
                <a:buClr>
                  <a:srgbClr val="000000"/>
                </a:buClr>
              </a:pPr>
              <a:t>13</a:t>
            </a:fld>
            <a:endParaRPr/>
          </a:p>
        </p:txBody>
      </p:sp>
    </p:spTree>
    <p:extLst>
      <p:ext uri="{BB962C8B-B14F-4D97-AF65-F5344CB8AC3E}">
        <p14:creationId xmlns:p14="http://schemas.microsoft.com/office/powerpoint/2010/main" val="40743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55495" y="0"/>
            <a:ext cx="8681901" cy="6539696"/>
          </a:xfrm>
          <a:prstGeom prst="rect">
            <a:avLst/>
          </a:prstGeom>
        </p:spPr>
      </p:pic>
      <p:pic>
        <p:nvPicPr>
          <p:cNvPr id="4" name="Picture 3" descr="Real Psychiatry: &lt;strong&gt;Bias&lt;/strong&gt; Cuts Both Way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992" y="4914898"/>
            <a:ext cx="1204617" cy="1090179"/>
          </a:xfrm>
          <a:prstGeom prst="rect">
            <a:avLst/>
          </a:prstGeom>
        </p:spPr>
      </p:pic>
      <p:pic>
        <p:nvPicPr>
          <p:cNvPr id="5" name="Picture 4" descr="drb-biology2011 - - Ecological Method of Observ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2356" y="5108672"/>
            <a:ext cx="789024" cy="1165467"/>
          </a:xfrm>
          <a:prstGeom prst="rect">
            <a:avLst/>
          </a:prstGeom>
        </p:spPr>
      </p:pic>
    </p:spTree>
    <p:extLst>
      <p:ext uri="{BB962C8B-B14F-4D97-AF65-F5344CB8AC3E}">
        <p14:creationId xmlns:p14="http://schemas.microsoft.com/office/powerpoint/2010/main" val="3491065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1942950" y="301375"/>
            <a:ext cx="6812400" cy="1325700"/>
          </a:xfrm>
          <a:prstGeom prst="rect">
            <a:avLst/>
          </a:prstGeom>
          <a:gradFill>
            <a:gsLst>
              <a:gs pos="0">
                <a:srgbClr val="DFE9FB"/>
              </a:gs>
              <a:gs pos="100000">
                <a:srgbClr val="6E9BE7"/>
              </a:gs>
            </a:gsLst>
            <a:lin ang="5400012" scaled="0"/>
          </a:gradFill>
        </p:spPr>
        <p:txBody>
          <a:bodyPr spcFirstLastPara="1" vert="horz" wrap="square" lIns="91425" tIns="91425" rIns="91425" bIns="91425" rtlCol="0" anchor="ctr" anchorCtr="0">
            <a:noAutofit/>
          </a:bodyPr>
          <a:lstStyle/>
          <a:p>
            <a:pPr algn="ctr">
              <a:spcBef>
                <a:spcPts val="0"/>
              </a:spcBef>
            </a:pPr>
            <a:r>
              <a:rPr lang="en-US" dirty="0"/>
              <a:t>   </a:t>
            </a:r>
            <a:r>
              <a:rPr lang="en-US" sz="3600" dirty="0"/>
              <a:t>Unearthing Personal Bias</a:t>
            </a:r>
            <a:endParaRPr sz="3600" dirty="0"/>
          </a:p>
        </p:txBody>
      </p:sp>
      <p:sp>
        <p:nvSpPr>
          <p:cNvPr id="522" name="Shape 522"/>
          <p:cNvSpPr txBox="1">
            <a:spLocks noGrp="1"/>
          </p:cNvSpPr>
          <p:nvPr>
            <p:ph type="body" idx="1"/>
          </p:nvPr>
        </p:nvSpPr>
        <p:spPr>
          <a:xfrm>
            <a:off x="1889625" y="1901537"/>
            <a:ext cx="7967700" cy="3782290"/>
          </a:xfrm>
          <a:prstGeom prst="rect">
            <a:avLst/>
          </a:prstGeom>
        </p:spPr>
        <p:txBody>
          <a:bodyPr spcFirstLastPara="1" vert="horz" wrap="square" lIns="91425" tIns="91425" rIns="91425" bIns="91425" rtlCol="0" anchor="t" anchorCtr="0">
            <a:noAutofit/>
          </a:bodyPr>
          <a:lstStyle/>
          <a:p>
            <a:pPr marL="177800" indent="0">
              <a:lnSpc>
                <a:spcPct val="100000"/>
              </a:lnSpc>
              <a:spcBef>
                <a:spcPts val="0"/>
              </a:spcBef>
              <a:buNone/>
            </a:pPr>
            <a:r>
              <a:rPr lang="en-US" sz="1600" b="1" dirty="0"/>
              <a:t>As a middle school principal, it is extremely important for me to balance the desire of my students to be more independent from their parents and the need for the support and involvement of my parent and community.  It is also extremely important for me to value the input of all parents - not just those who are like minded.  My personal bias has been dealing with parents who cannot get along with each other.</a:t>
            </a:r>
            <a:endParaRPr sz="1600" b="1" dirty="0"/>
          </a:p>
          <a:p>
            <a:pPr marL="177800" indent="0">
              <a:lnSpc>
                <a:spcPct val="100000"/>
              </a:lnSpc>
              <a:spcBef>
                <a:spcPts val="0"/>
              </a:spcBef>
              <a:buNone/>
            </a:pPr>
            <a:endParaRPr sz="1600" b="1" dirty="0"/>
          </a:p>
          <a:p>
            <a:pPr marL="177800" indent="0">
              <a:lnSpc>
                <a:spcPct val="100000"/>
              </a:lnSpc>
              <a:spcBef>
                <a:spcPts val="0"/>
              </a:spcBef>
              <a:buNone/>
            </a:pPr>
            <a:r>
              <a:rPr lang="en-US" sz="1600" b="1" dirty="0"/>
              <a:t>As a divorced parent who gets along with the father of my children, I get extremely aggravated when parents request separate mailings or conference times or phone calls.  I hear myself getting agitated and dismissive as opposed to supportive and understanding.</a:t>
            </a:r>
            <a:endParaRPr sz="1600" b="1" dirty="0"/>
          </a:p>
          <a:p>
            <a:pPr marL="177800" indent="0">
              <a:lnSpc>
                <a:spcPct val="100000"/>
              </a:lnSpc>
              <a:spcBef>
                <a:spcPts val="0"/>
              </a:spcBef>
              <a:buNone/>
            </a:pPr>
            <a:endParaRPr sz="1600" b="1" dirty="0"/>
          </a:p>
          <a:p>
            <a:pPr marL="177800" indent="0">
              <a:lnSpc>
                <a:spcPct val="100000"/>
              </a:lnSpc>
              <a:spcBef>
                <a:spcPts val="0"/>
              </a:spcBef>
              <a:buNone/>
            </a:pPr>
            <a:r>
              <a:rPr lang="en-US" sz="1600" b="1" dirty="0"/>
              <a:t>Schools need to value all parents equally and be very happy when</a:t>
            </a:r>
            <a:endParaRPr sz="1600" b="1" dirty="0"/>
          </a:p>
          <a:p>
            <a:pPr marL="177800" indent="0">
              <a:lnSpc>
                <a:spcPct val="100000"/>
              </a:lnSpc>
              <a:spcBef>
                <a:spcPts val="0"/>
              </a:spcBef>
              <a:buNone/>
            </a:pPr>
            <a:r>
              <a:rPr lang="en-US" sz="1600" b="1" dirty="0"/>
              <a:t>they want information and attempt to be involved.  It is our job to</a:t>
            </a:r>
            <a:endParaRPr sz="1600" b="1" dirty="0"/>
          </a:p>
          <a:p>
            <a:pPr marL="0" indent="0">
              <a:lnSpc>
                <a:spcPct val="100000"/>
              </a:lnSpc>
              <a:spcBef>
                <a:spcPts val="0"/>
              </a:spcBef>
              <a:buNone/>
            </a:pPr>
            <a:r>
              <a:rPr lang="en-US" sz="1600" b="1" dirty="0"/>
              <a:t>   facilitate that</a:t>
            </a:r>
            <a:r>
              <a:rPr lang="en-US" sz="1800" b="1" dirty="0"/>
              <a:t>.</a:t>
            </a:r>
            <a:endParaRPr sz="1800" b="1" dirty="0"/>
          </a:p>
          <a:p>
            <a:pPr marL="177800" indent="0">
              <a:lnSpc>
                <a:spcPct val="100000"/>
              </a:lnSpc>
              <a:spcBef>
                <a:spcPts val="0"/>
              </a:spcBef>
              <a:buNone/>
            </a:pPr>
            <a:endParaRPr sz="1800" dirty="0"/>
          </a:p>
          <a:p>
            <a:pPr marL="177800" indent="0">
              <a:lnSpc>
                <a:spcPct val="100000"/>
              </a:lnSpc>
              <a:spcBef>
                <a:spcPts val="0"/>
              </a:spcBef>
              <a:buNone/>
            </a:pPr>
            <a:r>
              <a:rPr lang="en-US" sz="1800" dirty="0"/>
              <a:t> </a:t>
            </a:r>
            <a:endParaRPr sz="1800" dirty="0"/>
          </a:p>
          <a:p>
            <a:pPr marL="177800" indent="0">
              <a:lnSpc>
                <a:spcPct val="100000"/>
              </a:lnSpc>
              <a:spcBef>
                <a:spcPts val="0"/>
              </a:spcBef>
              <a:buNone/>
            </a:pPr>
            <a:endParaRPr sz="1800" dirty="0"/>
          </a:p>
          <a:p>
            <a:pPr marL="177800" indent="0">
              <a:lnSpc>
                <a:spcPct val="100000"/>
              </a:lnSpc>
              <a:spcBef>
                <a:spcPts val="0"/>
              </a:spcBef>
              <a:buNone/>
            </a:pPr>
            <a:endParaRPr sz="1800" dirty="0"/>
          </a:p>
        </p:txBody>
      </p:sp>
      <p:sp>
        <p:nvSpPr>
          <p:cNvPr id="523" name="Shape 523"/>
          <p:cNvSpPr txBox="1">
            <a:spLocks noGrp="1"/>
          </p:cNvSpPr>
          <p:nvPr>
            <p:ph type="sldNum" idx="12"/>
          </p:nvPr>
        </p:nvSpPr>
        <p:spPr>
          <a:xfrm>
            <a:off x="7981950" y="6356351"/>
            <a:ext cx="2057400" cy="365100"/>
          </a:xfrm>
          <a:prstGeom prst="rect">
            <a:avLst/>
          </a:prstGeom>
        </p:spPr>
        <p:txBody>
          <a:bodyPr spcFirstLastPara="1" vert="horz" wrap="square" lIns="91425" tIns="45700" rIns="91425" bIns="45700" rtlCol="0" anchor="ctr" anchorCtr="0">
            <a:noAutofit/>
          </a:bodyPr>
          <a:lstStyle/>
          <a:p>
            <a:pPr>
              <a:buClr>
                <a:srgbClr val="000000"/>
              </a:buClr>
            </a:pPr>
            <a:fld id="{00000000-1234-1234-1234-123412341234}" type="slidenum">
              <a:rPr lang="en-US"/>
              <a:pPr>
                <a:buClr>
                  <a:srgbClr val="000000"/>
                </a:buClr>
              </a:pPr>
              <a:t>15</a:t>
            </a:fld>
            <a:endParaRPr/>
          </a:p>
        </p:txBody>
      </p:sp>
      <p:pic>
        <p:nvPicPr>
          <p:cNvPr id="524" name="Shape 524"/>
          <p:cNvPicPr preferRelativeResize="0"/>
          <p:nvPr/>
        </p:nvPicPr>
        <p:blipFill>
          <a:blip r:embed="rId3">
            <a:alphaModFix/>
          </a:blip>
          <a:stretch>
            <a:fillRect/>
          </a:stretch>
        </p:blipFill>
        <p:spPr>
          <a:xfrm>
            <a:off x="8956725" y="301377"/>
            <a:ext cx="1054856" cy="1178151"/>
          </a:xfrm>
          <a:prstGeom prst="rect">
            <a:avLst/>
          </a:prstGeom>
          <a:noFill/>
          <a:ln>
            <a:noFill/>
          </a:ln>
        </p:spPr>
      </p:pic>
    </p:spTree>
    <p:extLst>
      <p:ext uri="{BB962C8B-B14F-4D97-AF65-F5344CB8AC3E}">
        <p14:creationId xmlns:p14="http://schemas.microsoft.com/office/powerpoint/2010/main" val="2191150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title"/>
          </p:nvPr>
        </p:nvSpPr>
        <p:spPr>
          <a:xfrm>
            <a:off x="2152650" y="365126"/>
            <a:ext cx="7886700" cy="1325700"/>
          </a:xfrm>
          <a:prstGeom prst="rect">
            <a:avLst/>
          </a:prstGeom>
          <a:solidFill>
            <a:srgbClr val="92D050"/>
          </a:solidFill>
        </p:spPr>
        <p:txBody>
          <a:bodyPr spcFirstLastPara="1" vert="horz" wrap="square" lIns="91425" tIns="91425" rIns="91425" bIns="91425" rtlCol="0" anchor="ctr" anchorCtr="0">
            <a:noAutofit/>
          </a:bodyPr>
          <a:lstStyle/>
          <a:p>
            <a:pPr algn="ctr">
              <a:spcBef>
                <a:spcPts val="0"/>
              </a:spcBef>
            </a:pPr>
            <a:r>
              <a:rPr lang="en-US">
                <a:solidFill>
                  <a:srgbClr val="000000"/>
                </a:solidFill>
              </a:rPr>
              <a:t>Looking at the personal bias just shared...</a:t>
            </a:r>
            <a:endParaRPr>
              <a:solidFill>
                <a:srgbClr val="000000"/>
              </a:solidFill>
            </a:endParaRPr>
          </a:p>
        </p:txBody>
      </p:sp>
      <p:sp>
        <p:nvSpPr>
          <p:cNvPr id="530" name="Shape 530"/>
          <p:cNvSpPr txBox="1">
            <a:spLocks noGrp="1"/>
          </p:cNvSpPr>
          <p:nvPr>
            <p:ph type="body" idx="1"/>
          </p:nvPr>
        </p:nvSpPr>
        <p:spPr>
          <a:xfrm>
            <a:off x="2152650" y="1825625"/>
            <a:ext cx="7886700" cy="3560700"/>
          </a:xfrm>
          <a:prstGeom prst="rect">
            <a:avLst/>
          </a:prstGeom>
        </p:spPr>
        <p:txBody>
          <a:bodyPr spcFirstLastPara="1" vert="horz" wrap="square" lIns="91425" tIns="91425" rIns="91425" bIns="91425" rtlCol="0" anchor="t" anchorCtr="0">
            <a:noAutofit/>
          </a:bodyPr>
          <a:lstStyle/>
          <a:p>
            <a:pPr marL="0" indent="0" algn="ctr">
              <a:spcBef>
                <a:spcPts val="0"/>
              </a:spcBef>
              <a:buNone/>
            </a:pPr>
            <a:r>
              <a:rPr lang="en-US" sz="2800" b="1" dirty="0"/>
              <a:t>Find </a:t>
            </a:r>
            <a:r>
              <a:rPr lang="en-US" sz="2800" b="1" dirty="0" smtClean="0"/>
              <a:t>a </a:t>
            </a:r>
            <a:r>
              <a:rPr lang="en-US" sz="2800" b="1" dirty="0"/>
              <a:t>partner.</a:t>
            </a:r>
            <a:endParaRPr sz="2800" b="1" dirty="0"/>
          </a:p>
          <a:p>
            <a:pPr marL="0" indent="0" algn="ctr">
              <a:spcBef>
                <a:spcPts val="0"/>
              </a:spcBef>
              <a:buNone/>
            </a:pPr>
            <a:endParaRPr dirty="0"/>
          </a:p>
          <a:p>
            <a:pPr marL="0" indent="0" algn="ctr">
              <a:spcBef>
                <a:spcPts val="0"/>
              </a:spcBef>
              <a:buNone/>
            </a:pPr>
            <a:r>
              <a:rPr lang="en-US" b="1" dirty="0"/>
              <a:t>What challenges would this present for student outcomes?</a:t>
            </a:r>
            <a:endParaRPr b="1" dirty="0"/>
          </a:p>
          <a:p>
            <a:pPr marL="0" indent="0">
              <a:spcBef>
                <a:spcPts val="0"/>
              </a:spcBef>
              <a:buNone/>
            </a:pPr>
            <a:endParaRPr b="1" dirty="0"/>
          </a:p>
          <a:p>
            <a:pPr marL="0" indent="0" algn="ctr">
              <a:spcBef>
                <a:spcPts val="0"/>
              </a:spcBef>
              <a:buNone/>
            </a:pPr>
            <a:r>
              <a:rPr lang="en-US" b="1" dirty="0"/>
              <a:t>What opportunities would this present for student outcomes?</a:t>
            </a:r>
            <a:endParaRPr b="1" dirty="0"/>
          </a:p>
        </p:txBody>
      </p:sp>
      <p:sp>
        <p:nvSpPr>
          <p:cNvPr id="531" name="Shape 531"/>
          <p:cNvSpPr txBox="1">
            <a:spLocks noGrp="1"/>
          </p:cNvSpPr>
          <p:nvPr>
            <p:ph type="sldNum" idx="12"/>
          </p:nvPr>
        </p:nvSpPr>
        <p:spPr>
          <a:xfrm>
            <a:off x="7981950" y="6356351"/>
            <a:ext cx="2057400" cy="365100"/>
          </a:xfrm>
          <a:prstGeom prst="rect">
            <a:avLst/>
          </a:prstGeom>
        </p:spPr>
        <p:txBody>
          <a:bodyPr spcFirstLastPara="1" vert="horz" wrap="square" lIns="91425" tIns="45700" rIns="91425" bIns="45700" rtlCol="0" anchor="ctr" anchorCtr="0">
            <a:noAutofit/>
          </a:bodyPr>
          <a:lstStyle/>
          <a:p>
            <a:pPr>
              <a:buClr>
                <a:srgbClr val="000000"/>
              </a:buClr>
            </a:pPr>
            <a:fld id="{00000000-1234-1234-1234-123412341234}" type="slidenum">
              <a:rPr lang="en-US"/>
              <a:pPr>
                <a:buClr>
                  <a:srgbClr val="000000"/>
                </a:buClr>
              </a:pPr>
              <a:t>16</a:t>
            </a:fld>
            <a:endParaRPr/>
          </a:p>
        </p:txBody>
      </p:sp>
      <p:pic>
        <p:nvPicPr>
          <p:cNvPr id="532" name="Shape 532"/>
          <p:cNvPicPr preferRelativeResize="0"/>
          <p:nvPr/>
        </p:nvPicPr>
        <p:blipFill>
          <a:blip r:embed="rId3">
            <a:alphaModFix/>
          </a:blip>
          <a:stretch>
            <a:fillRect/>
          </a:stretch>
        </p:blipFill>
        <p:spPr>
          <a:xfrm>
            <a:off x="4388552" y="4400774"/>
            <a:ext cx="3738224" cy="1120350"/>
          </a:xfrm>
          <a:prstGeom prst="rect">
            <a:avLst/>
          </a:prstGeom>
          <a:noFill/>
          <a:ln>
            <a:noFill/>
          </a:ln>
        </p:spPr>
      </p:pic>
    </p:spTree>
    <p:extLst>
      <p:ext uri="{BB962C8B-B14F-4D97-AF65-F5344CB8AC3E}">
        <p14:creationId xmlns:p14="http://schemas.microsoft.com/office/powerpoint/2010/main" val="2767472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Shape 552"/>
          <p:cNvPicPr preferRelativeResize="0"/>
          <p:nvPr/>
        </p:nvPicPr>
        <p:blipFill>
          <a:blip r:embed="rId3">
            <a:alphaModFix/>
          </a:blip>
          <a:stretch>
            <a:fillRect/>
          </a:stretch>
        </p:blipFill>
        <p:spPr>
          <a:xfrm>
            <a:off x="571501" y="238991"/>
            <a:ext cx="10224654" cy="5099659"/>
          </a:xfrm>
          <a:prstGeom prst="rect">
            <a:avLst/>
          </a:prstGeom>
          <a:noFill/>
          <a:ln>
            <a:noFill/>
          </a:ln>
        </p:spPr>
      </p:pic>
      <p:sp>
        <p:nvSpPr>
          <p:cNvPr id="553" name="Shape 553"/>
          <p:cNvSpPr txBox="1">
            <a:spLocks noGrp="1"/>
          </p:cNvSpPr>
          <p:nvPr>
            <p:ph type="sldNum" idx="12"/>
          </p:nvPr>
        </p:nvSpPr>
        <p:spPr>
          <a:xfrm>
            <a:off x="7981950" y="6356351"/>
            <a:ext cx="2057400" cy="365100"/>
          </a:xfrm>
          <a:prstGeom prst="rect">
            <a:avLst/>
          </a:prstGeom>
        </p:spPr>
        <p:txBody>
          <a:bodyPr spcFirstLastPara="1" vert="horz" wrap="square" lIns="91425" tIns="45700" rIns="91425" bIns="45700" rtlCol="0" anchor="ctr" anchorCtr="0">
            <a:noAutofit/>
          </a:bodyPr>
          <a:lstStyle/>
          <a:p>
            <a:pPr>
              <a:buClr>
                <a:srgbClr val="000000"/>
              </a:buClr>
            </a:pPr>
            <a:fld id="{00000000-1234-1234-1234-123412341234}" type="slidenum">
              <a:rPr lang="en-US"/>
              <a:pPr>
                <a:buClr>
                  <a:srgbClr val="000000"/>
                </a:buClr>
              </a:pPr>
              <a:t>17</a:t>
            </a:fld>
            <a:endParaRPr/>
          </a:p>
        </p:txBody>
      </p:sp>
    </p:spTree>
    <p:extLst>
      <p:ext uri="{BB962C8B-B14F-4D97-AF65-F5344CB8AC3E}">
        <p14:creationId xmlns:p14="http://schemas.microsoft.com/office/powerpoint/2010/main" val="3375896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4109" y="2098964"/>
            <a:ext cx="4580404" cy="369332"/>
          </a:xfrm>
          <a:prstGeom prst="rect">
            <a:avLst/>
          </a:prstGeom>
        </p:spPr>
        <p:txBody>
          <a:bodyPr wrap="square">
            <a:spAutoFit/>
          </a:bodyPr>
          <a:lstStyle/>
          <a:p>
            <a:r>
              <a:rPr lang="en-US" dirty="0" smtClean="0"/>
              <a:t>  </a:t>
            </a:r>
            <a:endParaRPr lang="en-US" dirty="0"/>
          </a:p>
        </p:txBody>
      </p:sp>
      <p:sp>
        <p:nvSpPr>
          <p:cNvPr id="3" name="Rectangle 2"/>
          <p:cNvSpPr/>
          <p:nvPr/>
        </p:nvSpPr>
        <p:spPr>
          <a:xfrm>
            <a:off x="187036" y="1547203"/>
            <a:ext cx="7959437" cy="5024452"/>
          </a:xfrm>
          <a:prstGeom prst="rect">
            <a:avLst/>
          </a:prstGeom>
        </p:spPr>
        <p:txBody>
          <a:bodyPr wrap="square">
            <a:spAutoFit/>
          </a:bodyPr>
          <a:lstStyle/>
          <a:p>
            <a:pPr>
              <a:spcAft>
                <a:spcPts val="2100"/>
              </a:spcAft>
            </a:pPr>
            <a:r>
              <a:rPr lang="en-US" dirty="0">
                <a:solidFill>
                  <a:srgbClr val="595959"/>
                </a:solidFill>
                <a:latin typeface="Arial" panose="020B0604020202020204" pitchFamily="34" charset="0"/>
              </a:rPr>
              <a:t>A professional development certificate will be sent via email once you have completed a PD Feedback Survey for each workshop that you have attended.</a:t>
            </a:r>
            <a:endParaRPr lang="en-US" dirty="0"/>
          </a:p>
          <a:p>
            <a:pPr>
              <a:spcAft>
                <a:spcPts val="2100"/>
              </a:spcAft>
            </a:pPr>
            <a:r>
              <a:rPr lang="en-US" dirty="0">
                <a:solidFill>
                  <a:srgbClr val="595959"/>
                </a:solidFill>
                <a:latin typeface="Arial" panose="020B0604020202020204" pitchFamily="34" charset="0"/>
              </a:rPr>
              <a:t>Please be sure to complete a survey form at the end of each presentation.</a:t>
            </a:r>
            <a:endParaRPr lang="en-US" dirty="0"/>
          </a:p>
          <a:p>
            <a:pPr>
              <a:spcAft>
                <a:spcPts val="2100"/>
              </a:spcAft>
            </a:pPr>
            <a:r>
              <a:rPr lang="en-US" dirty="0">
                <a:solidFill>
                  <a:srgbClr val="595959"/>
                </a:solidFill>
                <a:latin typeface="Arial" panose="020B0604020202020204" pitchFamily="34" charset="0"/>
              </a:rPr>
              <a:t>The feedback form can be found at the following places</a:t>
            </a:r>
            <a:endParaRPr lang="en-US" dirty="0"/>
          </a:p>
          <a:p>
            <a:pPr>
              <a:spcAft>
                <a:spcPts val="2100"/>
              </a:spcAft>
            </a:pPr>
            <a:r>
              <a:rPr lang="en-US" u="sng" dirty="0">
                <a:solidFill>
                  <a:srgbClr val="00B0F0"/>
                </a:solidFill>
                <a:latin typeface="Arial" panose="020B0604020202020204" pitchFamily="34" charset="0"/>
                <a:hlinkClick r:id="rId3"/>
              </a:rPr>
              <a:t>Learning Forward New Jersey Website</a:t>
            </a:r>
            <a:endParaRPr lang="en-US" dirty="0">
              <a:solidFill>
                <a:srgbClr val="00B0F0"/>
              </a:solidFill>
            </a:endParaRPr>
          </a:p>
          <a:p>
            <a:pPr>
              <a:spcAft>
                <a:spcPts val="2100"/>
              </a:spcAft>
            </a:pPr>
            <a:r>
              <a:rPr lang="en-US" u="sng" dirty="0">
                <a:solidFill>
                  <a:srgbClr val="0097A7"/>
                </a:solidFill>
                <a:latin typeface="Arial" panose="020B0604020202020204" pitchFamily="34" charset="0"/>
                <a:hlinkClick r:id="rId4"/>
              </a:rPr>
              <a:t>Learning Forward New Jersey </a:t>
            </a:r>
            <a:r>
              <a:rPr lang="en-US" u="sng" dirty="0" err="1">
                <a:solidFill>
                  <a:srgbClr val="0097A7"/>
                </a:solidFill>
                <a:latin typeface="Arial" panose="020B0604020202020204" pitchFamily="34" charset="0"/>
                <a:hlinkClick r:id="rId4"/>
              </a:rPr>
              <a:t>FaceBook</a:t>
            </a:r>
            <a:r>
              <a:rPr lang="en-US" u="sng" dirty="0">
                <a:solidFill>
                  <a:srgbClr val="0097A7"/>
                </a:solidFill>
                <a:latin typeface="Arial" panose="020B0604020202020204" pitchFamily="34" charset="0"/>
                <a:hlinkClick r:id="rId4"/>
              </a:rPr>
              <a:t> Page</a:t>
            </a:r>
            <a:endParaRPr lang="en-US" dirty="0"/>
          </a:p>
          <a:p>
            <a:pPr>
              <a:spcAft>
                <a:spcPts val="2100"/>
              </a:spcAft>
            </a:pPr>
            <a:r>
              <a:rPr lang="en-US" dirty="0">
                <a:solidFill>
                  <a:srgbClr val="595959"/>
                </a:solidFill>
                <a:latin typeface="Arial" panose="020B0604020202020204" pitchFamily="34" charset="0"/>
              </a:rPr>
              <a:t>Learning Forward New Jersey Twitter</a:t>
            </a:r>
            <a:endParaRPr lang="en-US" dirty="0"/>
          </a:p>
          <a:p>
            <a:pPr>
              <a:spcAft>
                <a:spcPts val="2100"/>
              </a:spcAft>
            </a:pPr>
            <a:r>
              <a:rPr lang="en-US" u="sng" dirty="0">
                <a:solidFill>
                  <a:srgbClr val="0097A7"/>
                </a:solidFill>
                <a:latin typeface="Arial" panose="020B0604020202020204" pitchFamily="34" charset="0"/>
                <a:hlinkClick r:id="rId4"/>
              </a:rPr>
              <a:t>Conference Feedback Survey Link</a:t>
            </a:r>
            <a:endParaRPr lang="en-US" dirty="0"/>
          </a:p>
          <a:p>
            <a:r>
              <a:rPr lang="en-US" dirty="0"/>
              <a:t/>
            </a:r>
            <a:br>
              <a:rPr lang="en-US" dirty="0"/>
            </a:br>
            <a:endParaRPr lang="en-US" dirty="0"/>
          </a:p>
        </p:txBody>
      </p:sp>
      <p:sp>
        <p:nvSpPr>
          <p:cNvPr id="4" name="TextBox 3"/>
          <p:cNvSpPr txBox="1"/>
          <p:nvPr/>
        </p:nvSpPr>
        <p:spPr>
          <a:xfrm>
            <a:off x="187036" y="353291"/>
            <a:ext cx="7434599" cy="830997"/>
          </a:xfrm>
          <a:prstGeom prst="rect">
            <a:avLst/>
          </a:prstGeom>
          <a:solidFill>
            <a:srgbClr val="00B0F0"/>
          </a:solidFill>
        </p:spPr>
        <p:txBody>
          <a:bodyPr wrap="none" rtlCol="0">
            <a:spAutoFit/>
          </a:bodyPr>
          <a:lstStyle/>
          <a:p>
            <a:r>
              <a:rPr lang="en-US" sz="4800" dirty="0"/>
              <a:t>Conference Feedback Survey</a:t>
            </a:r>
          </a:p>
        </p:txBody>
      </p:sp>
      <p:pic>
        <p:nvPicPr>
          <p:cNvPr id="5" name="Picture 4" descr="Matt Coaty - Educational Aspiratio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6473" y="353291"/>
            <a:ext cx="3419856" cy="5527964"/>
          </a:xfrm>
          <a:prstGeom prst="rect">
            <a:avLst/>
          </a:prstGeom>
        </p:spPr>
      </p:pic>
    </p:spTree>
    <p:extLst>
      <p:ext uri="{BB962C8B-B14F-4D97-AF65-F5344CB8AC3E}">
        <p14:creationId xmlns:p14="http://schemas.microsoft.com/office/powerpoint/2010/main" val="927152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Shape 558" descr="Free vector graphic: Playschool, Children, Human, Kids - Free ..."/>
          <p:cNvPicPr preferRelativeResize="0"/>
          <p:nvPr/>
        </p:nvPicPr>
        <p:blipFill>
          <a:blip r:embed="rId3">
            <a:alphaModFix/>
          </a:blip>
          <a:stretch>
            <a:fillRect/>
          </a:stretch>
        </p:blipFill>
        <p:spPr>
          <a:xfrm>
            <a:off x="3452051" y="3165292"/>
            <a:ext cx="4839799" cy="2419900"/>
          </a:xfrm>
          <a:prstGeom prst="rect">
            <a:avLst/>
          </a:prstGeom>
          <a:noFill/>
          <a:ln>
            <a:noFill/>
          </a:ln>
        </p:spPr>
      </p:pic>
      <p:sp>
        <p:nvSpPr>
          <p:cNvPr id="559" name="Shape 559"/>
          <p:cNvSpPr txBox="1">
            <a:spLocks noGrp="1"/>
          </p:cNvSpPr>
          <p:nvPr>
            <p:ph type="sldNum" idx="12"/>
          </p:nvPr>
        </p:nvSpPr>
        <p:spPr>
          <a:xfrm>
            <a:off x="7981950" y="6356351"/>
            <a:ext cx="2057400" cy="365100"/>
          </a:xfrm>
          <a:prstGeom prst="rect">
            <a:avLst/>
          </a:prstGeom>
        </p:spPr>
        <p:txBody>
          <a:bodyPr spcFirstLastPara="1" vert="horz" wrap="square" lIns="91425" tIns="45700" rIns="91425" bIns="45700" rtlCol="0" anchor="ctr" anchorCtr="0">
            <a:noAutofit/>
          </a:bodyPr>
          <a:lstStyle/>
          <a:p>
            <a:pPr>
              <a:buClr>
                <a:srgbClr val="000000"/>
              </a:buClr>
            </a:pPr>
            <a:fld id="{00000000-1234-1234-1234-123412341234}" type="slidenum">
              <a:rPr lang="en-US"/>
              <a:pPr>
                <a:buClr>
                  <a:srgbClr val="000000"/>
                </a:buClr>
              </a:pPr>
              <a:t>19</a:t>
            </a:fld>
            <a:endParaRPr/>
          </a:p>
        </p:txBody>
      </p:sp>
      <p:sp>
        <p:nvSpPr>
          <p:cNvPr id="560" name="Shape 560"/>
          <p:cNvSpPr txBox="1"/>
          <p:nvPr/>
        </p:nvSpPr>
        <p:spPr>
          <a:xfrm>
            <a:off x="2713950" y="1334800"/>
            <a:ext cx="6764100" cy="789000"/>
          </a:xfrm>
          <a:prstGeom prst="rect">
            <a:avLst/>
          </a:prstGeom>
          <a:noFill/>
          <a:ln>
            <a:noFill/>
          </a:ln>
        </p:spPr>
        <p:txBody>
          <a:bodyPr spcFirstLastPara="1" wrap="square" lIns="91425" tIns="91425" rIns="91425" bIns="91425" anchor="t" anchorCtr="0">
            <a:noAutofit/>
          </a:bodyPr>
          <a:lstStyle/>
          <a:p>
            <a:endParaRPr/>
          </a:p>
        </p:txBody>
      </p:sp>
      <p:sp>
        <p:nvSpPr>
          <p:cNvPr id="561" name="Shape 561"/>
          <p:cNvSpPr/>
          <p:nvPr/>
        </p:nvSpPr>
        <p:spPr>
          <a:xfrm>
            <a:off x="1906300" y="1334812"/>
            <a:ext cx="8191522" cy="1059322"/>
          </a:xfrm>
          <a:prstGeom prst="rect">
            <a:avLst/>
          </a:prstGeom>
        </p:spPr>
        <p:txBody>
          <a:bodyPr>
            <a:prstTxWarp prst="textPlain">
              <a:avLst/>
            </a:prstTxWarp>
          </a:bodyPr>
          <a:lstStyle/>
          <a:p>
            <a:pPr lvl="0" algn="ctr"/>
            <a:r>
              <a:rPr>
                <a:ln w="9525" cap="flat" cmpd="sng">
                  <a:solidFill>
                    <a:schemeClr val="dk2"/>
                  </a:solidFill>
                  <a:prstDash val="solid"/>
                  <a:round/>
                  <a:headEnd type="none" w="sm" len="sm"/>
                  <a:tailEnd type="none" w="sm" len="sm"/>
                </a:ln>
                <a:solidFill>
                  <a:srgbClr val="FF0000"/>
                </a:solidFill>
                <a:latin typeface="Arial"/>
              </a:rPr>
              <a:t>THANK YOU</a:t>
            </a:r>
          </a:p>
        </p:txBody>
      </p:sp>
    </p:spTree>
    <p:extLst>
      <p:ext uri="{BB962C8B-B14F-4D97-AF65-F5344CB8AC3E}">
        <p14:creationId xmlns:p14="http://schemas.microsoft.com/office/powerpoint/2010/main" val="1414032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2299" y="598516"/>
            <a:ext cx="7564581" cy="769441"/>
          </a:xfrm>
          <a:prstGeom prst="rect">
            <a:avLst/>
          </a:prstGeom>
          <a:solidFill>
            <a:srgbClr val="92D050"/>
          </a:solidFill>
        </p:spPr>
        <p:txBody>
          <a:bodyPr wrap="square" rtlCol="0">
            <a:spAutoFit/>
          </a:bodyPr>
          <a:lstStyle/>
          <a:p>
            <a:r>
              <a:rPr lang="en-US" sz="4400" dirty="0">
                <a:solidFill>
                  <a:schemeClr val="dk1"/>
                </a:solidFill>
              </a:rPr>
              <a:t>What Does </a:t>
            </a:r>
            <a:r>
              <a:rPr lang="en-US" sz="4400" i="1" dirty="0">
                <a:solidFill>
                  <a:schemeClr val="dk1"/>
                </a:solidFill>
              </a:rPr>
              <a:t>Equity</a:t>
            </a:r>
            <a:r>
              <a:rPr lang="en-US" sz="4400" dirty="0">
                <a:solidFill>
                  <a:schemeClr val="dk1"/>
                </a:solidFill>
              </a:rPr>
              <a:t> Mean to You?</a:t>
            </a:r>
            <a:endParaRPr lang="en-US" sz="4400" dirty="0"/>
          </a:p>
        </p:txBody>
      </p:sp>
      <p:sp>
        <p:nvSpPr>
          <p:cNvPr id="3" name="TextBox 2"/>
          <p:cNvSpPr txBox="1"/>
          <p:nvPr/>
        </p:nvSpPr>
        <p:spPr>
          <a:xfrm>
            <a:off x="1907771" y="1720733"/>
            <a:ext cx="7273636" cy="3539430"/>
          </a:xfrm>
          <a:prstGeom prst="rect">
            <a:avLst/>
          </a:prstGeom>
          <a:noFill/>
        </p:spPr>
        <p:txBody>
          <a:bodyPr wrap="square" rtlCol="0">
            <a:spAutoFit/>
          </a:bodyPr>
          <a:lstStyle/>
          <a:p>
            <a:pPr marL="101600" lvl="0">
              <a:spcBef>
                <a:spcPts val="1000"/>
              </a:spcBef>
              <a:buSzPts val="2000"/>
            </a:pPr>
            <a:r>
              <a:rPr lang="en-US" dirty="0" smtClean="0"/>
              <a:t>1. 	Brainstorm </a:t>
            </a:r>
            <a:r>
              <a:rPr lang="en-US" dirty="0"/>
              <a:t>individually and silently for 1 minute - record as many </a:t>
            </a:r>
            <a:r>
              <a:rPr lang="en-US" dirty="0" smtClean="0"/>
              <a:t>	words </a:t>
            </a:r>
            <a:r>
              <a:rPr lang="en-US" dirty="0"/>
              <a:t>as you can that relate to your understanding of equity.</a:t>
            </a:r>
            <a:r>
              <a:rPr lang="en-US" sz="2000" dirty="0"/>
              <a:t> </a:t>
            </a:r>
          </a:p>
          <a:p>
            <a:pPr lvl="0">
              <a:spcBef>
                <a:spcPts val="1000"/>
              </a:spcBef>
            </a:pPr>
            <a:endParaRPr lang="en-US" sz="2000" dirty="0"/>
          </a:p>
          <a:p>
            <a:pPr marL="444500" lvl="0" indent="-342900">
              <a:spcBef>
                <a:spcPts val="1000"/>
              </a:spcBef>
              <a:buSzPts val="2000"/>
              <a:buAutoNum type="arabicPeriod" startAt="2"/>
            </a:pPr>
            <a:r>
              <a:rPr lang="en-US" dirty="0" smtClean="0"/>
              <a:t>Talk </a:t>
            </a:r>
            <a:r>
              <a:rPr lang="en-US" dirty="0"/>
              <a:t>with the people at your table to compare responses and </a:t>
            </a:r>
            <a:r>
              <a:rPr lang="en-US" dirty="0" smtClean="0"/>
              <a:t>	determine </a:t>
            </a:r>
            <a:r>
              <a:rPr lang="en-US" dirty="0"/>
              <a:t>the best two words that EVERYONE agrees upon</a:t>
            </a:r>
            <a:r>
              <a:rPr lang="en-US" dirty="0" smtClean="0"/>
              <a:t>.</a:t>
            </a:r>
          </a:p>
          <a:p>
            <a:pPr marL="101600" lvl="0">
              <a:spcBef>
                <a:spcPts val="1000"/>
              </a:spcBef>
              <a:buSzPts val="2000"/>
            </a:pPr>
            <a:endParaRPr lang="en-US" sz="2000" dirty="0"/>
          </a:p>
          <a:p>
            <a:pPr marL="101600" lvl="0">
              <a:spcBef>
                <a:spcPts val="1000"/>
              </a:spcBef>
              <a:buSzPts val="2000"/>
            </a:pPr>
            <a:r>
              <a:rPr lang="en-US" dirty="0" smtClean="0"/>
              <a:t>3.	Two </a:t>
            </a:r>
            <a:r>
              <a:rPr lang="en-US" dirty="0"/>
              <a:t>people at table submit into Today’s Meet.</a:t>
            </a:r>
            <a:r>
              <a:rPr lang="en-US" sz="2000" dirty="0"/>
              <a:t>  </a:t>
            </a:r>
          </a:p>
          <a:p>
            <a:pPr lvl="0" algn="ctr">
              <a:spcBef>
                <a:spcPts val="1000"/>
              </a:spcBef>
            </a:pPr>
            <a:r>
              <a:rPr lang="en-US" sz="2000" u="sng" dirty="0">
                <a:solidFill>
                  <a:schemeClr val="hlink"/>
                </a:solidFill>
                <a:hlinkClick r:id="rId2"/>
              </a:rPr>
              <a:t>What does EQUITY mean to you?</a:t>
            </a:r>
            <a:endParaRPr lang="en-US" sz="2000" dirty="0"/>
          </a:p>
          <a:p>
            <a:pPr lvl="0">
              <a:spcBef>
                <a:spcPts val="1000"/>
              </a:spcBef>
            </a:pPr>
            <a:endParaRPr lang="en-US" sz="2000" dirty="0"/>
          </a:p>
        </p:txBody>
      </p:sp>
    </p:spTree>
    <p:extLst>
      <p:ext uri="{BB962C8B-B14F-4D97-AF65-F5344CB8AC3E}">
        <p14:creationId xmlns:p14="http://schemas.microsoft.com/office/powerpoint/2010/main" val="1126945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title"/>
          </p:nvPr>
        </p:nvSpPr>
        <p:spPr>
          <a:xfrm>
            <a:off x="1330036" y="154549"/>
            <a:ext cx="9758796" cy="1325700"/>
          </a:xfrm>
          <a:prstGeom prst="rect">
            <a:avLst/>
          </a:prstGeom>
          <a:solidFill>
            <a:srgbClr val="92D050"/>
          </a:solidFill>
        </p:spPr>
        <p:txBody>
          <a:bodyPr spcFirstLastPara="1" vert="horz" wrap="square" lIns="91425" tIns="91425" rIns="91425" bIns="91425" rtlCol="0" anchor="ctr" anchorCtr="0">
            <a:noAutofit/>
          </a:bodyPr>
          <a:lstStyle/>
          <a:p>
            <a:pPr algn="ctr">
              <a:spcBef>
                <a:spcPts val="0"/>
              </a:spcBef>
            </a:pPr>
            <a:r>
              <a:rPr lang="en-US" sz="3600" dirty="0">
                <a:solidFill>
                  <a:srgbClr val="000000"/>
                </a:solidFill>
              </a:rPr>
              <a:t>How Would You Title this Picture?</a:t>
            </a:r>
            <a:endParaRPr sz="3600" dirty="0">
              <a:solidFill>
                <a:srgbClr val="000000"/>
              </a:solidFill>
            </a:endParaRPr>
          </a:p>
        </p:txBody>
      </p:sp>
      <p:sp>
        <p:nvSpPr>
          <p:cNvPr id="538" name="Shape 538"/>
          <p:cNvSpPr txBox="1">
            <a:spLocks noGrp="1"/>
          </p:cNvSpPr>
          <p:nvPr>
            <p:ph type="body" idx="1"/>
          </p:nvPr>
        </p:nvSpPr>
        <p:spPr>
          <a:xfrm>
            <a:off x="2152650" y="1825625"/>
            <a:ext cx="7886700" cy="4351200"/>
          </a:xfrm>
          <a:prstGeom prst="rect">
            <a:avLst/>
          </a:prstGeom>
        </p:spPr>
        <p:txBody>
          <a:bodyPr spcFirstLastPara="1" vert="horz" wrap="square" lIns="91425" tIns="91425" rIns="91425" bIns="91425" rtlCol="0" anchor="t" anchorCtr="0">
            <a:noAutofit/>
          </a:bodyPr>
          <a:lstStyle/>
          <a:p>
            <a:pPr indent="-50800">
              <a:buNone/>
            </a:pPr>
            <a:endParaRPr/>
          </a:p>
        </p:txBody>
      </p:sp>
      <p:pic>
        <p:nvPicPr>
          <p:cNvPr id="539" name="Shape 539"/>
          <p:cNvPicPr preferRelativeResize="0"/>
          <p:nvPr/>
        </p:nvPicPr>
        <p:blipFill>
          <a:blip r:embed="rId3">
            <a:alphaModFix/>
          </a:blip>
          <a:stretch>
            <a:fillRect/>
          </a:stretch>
        </p:blipFill>
        <p:spPr>
          <a:xfrm>
            <a:off x="1300595" y="1387461"/>
            <a:ext cx="9788237" cy="5061678"/>
          </a:xfrm>
          <a:prstGeom prst="rect">
            <a:avLst/>
          </a:prstGeom>
          <a:noFill/>
          <a:ln>
            <a:noFill/>
          </a:ln>
        </p:spPr>
      </p:pic>
      <p:sp>
        <p:nvSpPr>
          <p:cNvPr id="540" name="Shape 540"/>
          <p:cNvSpPr txBox="1">
            <a:spLocks noGrp="1"/>
          </p:cNvSpPr>
          <p:nvPr>
            <p:ph type="sldNum" idx="12"/>
          </p:nvPr>
        </p:nvSpPr>
        <p:spPr>
          <a:xfrm>
            <a:off x="7981950" y="6356351"/>
            <a:ext cx="2057400" cy="365100"/>
          </a:xfrm>
          <a:prstGeom prst="rect">
            <a:avLst/>
          </a:prstGeom>
        </p:spPr>
        <p:txBody>
          <a:bodyPr spcFirstLastPara="1" vert="horz" wrap="square" lIns="91425" tIns="45700" rIns="91425" bIns="45700" rtlCol="0" anchor="ctr" anchorCtr="0">
            <a:noAutofit/>
          </a:bodyPr>
          <a:lstStyle/>
          <a:p>
            <a:pPr>
              <a:buClr>
                <a:srgbClr val="000000"/>
              </a:buClr>
            </a:pPr>
            <a:fld id="{00000000-1234-1234-1234-123412341234}" type="slidenum">
              <a:rPr lang="en-US"/>
              <a:pPr>
                <a:buClr>
                  <a:srgbClr val="000000"/>
                </a:buClr>
              </a:pPr>
              <a:t>20</a:t>
            </a:fld>
            <a:endParaRPr/>
          </a:p>
        </p:txBody>
      </p:sp>
    </p:spTree>
    <p:extLst>
      <p:ext uri="{BB962C8B-B14F-4D97-AF65-F5344CB8AC3E}">
        <p14:creationId xmlns:p14="http://schemas.microsoft.com/office/powerpoint/2010/main" val="1969061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2138" y="232756"/>
            <a:ext cx="10897986" cy="923330"/>
          </a:xfrm>
          <a:prstGeom prst="rect">
            <a:avLst/>
          </a:prstGeom>
          <a:solidFill>
            <a:srgbClr val="92D050"/>
          </a:solidFill>
        </p:spPr>
        <p:txBody>
          <a:bodyPr wrap="square" rtlCol="0">
            <a:spAutoFit/>
          </a:bodyPr>
          <a:lstStyle/>
          <a:p>
            <a:pPr algn="ctr"/>
            <a:r>
              <a:rPr lang="en-US" sz="5400" dirty="0">
                <a:solidFill>
                  <a:schemeClr val="dk1"/>
                </a:solidFill>
              </a:rPr>
              <a:t>What Should We Be Able to Do?</a:t>
            </a:r>
            <a:endParaRPr lang="en-US" sz="5400" dirty="0"/>
          </a:p>
        </p:txBody>
      </p:sp>
      <p:sp>
        <p:nvSpPr>
          <p:cNvPr id="5" name="TextBox 4"/>
          <p:cNvSpPr txBox="1"/>
          <p:nvPr/>
        </p:nvSpPr>
        <p:spPr>
          <a:xfrm>
            <a:off x="482138" y="1612668"/>
            <a:ext cx="10631978" cy="4031873"/>
          </a:xfrm>
          <a:prstGeom prst="rect">
            <a:avLst/>
          </a:prstGeom>
          <a:noFill/>
        </p:spPr>
        <p:txBody>
          <a:bodyPr wrap="square" rtlCol="0">
            <a:spAutoFit/>
          </a:bodyPr>
          <a:lstStyle/>
          <a:p>
            <a:pPr marL="361950" lvl="0" indent="-285750">
              <a:buClr>
                <a:srgbClr val="0000FF"/>
              </a:buClr>
              <a:buSzPts val="2400"/>
              <a:buFont typeface="Wingdings" panose="05000000000000000000" pitchFamily="2" charset="2"/>
              <a:buChar char="q"/>
            </a:pPr>
            <a:r>
              <a:rPr lang="en-US" sz="3200" dirty="0" smtClean="0"/>
              <a:t>  Effective</a:t>
            </a:r>
            <a:r>
              <a:rPr lang="en-US" dirty="0" smtClean="0"/>
              <a:t> </a:t>
            </a:r>
            <a:r>
              <a:rPr lang="en-US" sz="3200" dirty="0"/>
              <a:t>leaders </a:t>
            </a:r>
            <a:r>
              <a:rPr lang="en-US" sz="3200" b="1" dirty="0"/>
              <a:t>unearth their personal biases</a:t>
            </a:r>
            <a:r>
              <a:rPr lang="en-US" sz="3200" dirty="0"/>
              <a:t> and how </a:t>
            </a:r>
            <a:r>
              <a:rPr lang="en-US" sz="3200" dirty="0" smtClean="0"/>
              <a:t>   	 they </a:t>
            </a:r>
            <a:r>
              <a:rPr lang="en-US" sz="3200" dirty="0"/>
              <a:t>link to core values and core </a:t>
            </a:r>
            <a:r>
              <a:rPr lang="en-US" sz="3200" dirty="0" smtClean="0"/>
              <a:t>beliefs</a:t>
            </a:r>
          </a:p>
          <a:p>
            <a:pPr marL="76200" lvl="0">
              <a:buClr>
                <a:srgbClr val="0000FF"/>
              </a:buClr>
              <a:buSzPts val="2400"/>
            </a:pPr>
            <a:endParaRPr lang="en-US" sz="3200" dirty="0" smtClean="0"/>
          </a:p>
          <a:p>
            <a:pPr marL="361950" lvl="0" indent="-285750">
              <a:buClr>
                <a:srgbClr val="0000FF"/>
              </a:buClr>
              <a:buSzPts val="2400"/>
              <a:buFont typeface="Wingdings" panose="05000000000000000000" pitchFamily="2" charset="2"/>
              <a:buChar char="q"/>
            </a:pPr>
            <a:r>
              <a:rPr lang="en-US" sz="3200" dirty="0" smtClean="0"/>
              <a:t>  Effective </a:t>
            </a:r>
            <a:r>
              <a:rPr lang="en-US" sz="3200" dirty="0"/>
              <a:t>leaders </a:t>
            </a:r>
            <a:r>
              <a:rPr lang="en-US" sz="3200" b="1" dirty="0"/>
              <a:t>use what is unearthed</a:t>
            </a:r>
            <a:r>
              <a:rPr lang="en-US" sz="3200" dirty="0"/>
              <a:t> to change grade </a:t>
            </a:r>
            <a:r>
              <a:rPr lang="en-US" sz="3200" dirty="0" smtClean="0"/>
              <a:t>   	 levels</a:t>
            </a:r>
            <a:r>
              <a:rPr lang="en-US" sz="3200" dirty="0"/>
              <a:t>, schools, district - creating equity </a:t>
            </a:r>
            <a:r>
              <a:rPr lang="en-US" sz="3200" dirty="0" smtClean="0"/>
              <a:t>norms</a:t>
            </a:r>
          </a:p>
          <a:p>
            <a:pPr marL="76200" lvl="0">
              <a:buClr>
                <a:srgbClr val="0000FF"/>
              </a:buClr>
              <a:buSzPts val="2400"/>
            </a:pPr>
            <a:endParaRPr lang="en-US" sz="3200" dirty="0"/>
          </a:p>
          <a:p>
            <a:pPr marL="361950" lvl="0" indent="-285750">
              <a:buClr>
                <a:srgbClr val="0000FF"/>
              </a:buClr>
              <a:buSzPts val="2400"/>
              <a:buFont typeface="Wingdings" panose="05000000000000000000" pitchFamily="2" charset="2"/>
              <a:buChar char="q"/>
            </a:pPr>
            <a:r>
              <a:rPr lang="en-US" sz="3200" dirty="0" smtClean="0"/>
              <a:t>  Effective </a:t>
            </a:r>
            <a:r>
              <a:rPr lang="en-US" sz="3200" dirty="0"/>
              <a:t>leaders work to </a:t>
            </a:r>
            <a:r>
              <a:rPr lang="en-US" sz="3200" b="1" dirty="0"/>
              <a:t>impact students &amp; families </a:t>
            </a:r>
            <a:r>
              <a:rPr lang="en-US" sz="3200" dirty="0"/>
              <a:t>in </a:t>
            </a:r>
            <a:r>
              <a:rPr lang="en-US" sz="3200" dirty="0" smtClean="0"/>
              <a:t>   	 positive </a:t>
            </a:r>
            <a:r>
              <a:rPr lang="en-US" sz="3200" dirty="0"/>
              <a:t>manner to improve outcomes for all</a:t>
            </a:r>
          </a:p>
        </p:txBody>
      </p:sp>
    </p:spTree>
    <p:extLst>
      <p:ext uri="{BB962C8B-B14F-4D97-AF65-F5344CB8AC3E}">
        <p14:creationId xmlns:p14="http://schemas.microsoft.com/office/powerpoint/2010/main" val="3075255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2152650" y="365126"/>
            <a:ext cx="7886700" cy="1325700"/>
          </a:xfrm>
          <a:prstGeom prst="rect">
            <a:avLst/>
          </a:prstGeom>
          <a:solidFill>
            <a:srgbClr val="92D050"/>
          </a:solidFill>
        </p:spPr>
        <p:txBody>
          <a:bodyPr spcFirstLastPara="1" vert="horz" wrap="square" lIns="91425" tIns="91425" rIns="91425" bIns="91425" rtlCol="0" anchor="ctr" anchorCtr="0">
            <a:noAutofit/>
          </a:bodyPr>
          <a:lstStyle/>
          <a:p>
            <a:pPr algn="ctr">
              <a:spcBef>
                <a:spcPts val="0"/>
              </a:spcBef>
            </a:pPr>
            <a:r>
              <a:rPr lang="en-US" dirty="0"/>
              <a:t>Norms and Agreements</a:t>
            </a:r>
            <a:endParaRPr dirty="0"/>
          </a:p>
        </p:txBody>
      </p:sp>
      <p:sp>
        <p:nvSpPr>
          <p:cNvPr id="380" name="Shape 380"/>
          <p:cNvSpPr txBox="1">
            <a:spLocks noGrp="1"/>
          </p:cNvSpPr>
          <p:nvPr>
            <p:ph type="body" idx="1"/>
          </p:nvPr>
        </p:nvSpPr>
        <p:spPr>
          <a:xfrm>
            <a:off x="2152650" y="1837113"/>
            <a:ext cx="7886700" cy="3613234"/>
          </a:xfrm>
          <a:prstGeom prst="rect">
            <a:avLst/>
          </a:prstGeom>
        </p:spPr>
        <p:txBody>
          <a:bodyPr spcFirstLastPara="1" vert="horz" wrap="square" lIns="91425" tIns="91425" rIns="91425" bIns="91425" rtlCol="0" anchor="t" anchorCtr="0">
            <a:noAutofit/>
          </a:bodyPr>
          <a:lstStyle/>
          <a:p>
            <a:pPr marL="0" indent="0" algn="ctr">
              <a:buClr>
                <a:schemeClr val="dk1"/>
              </a:buClr>
              <a:buSzPts val="1100"/>
              <a:buNone/>
            </a:pPr>
            <a:endParaRPr dirty="0">
              <a:solidFill>
                <a:srgbClr val="0000FF"/>
              </a:solidFill>
            </a:endParaRPr>
          </a:p>
          <a:p>
            <a:pPr marL="0" indent="0" algn="ctr">
              <a:buClr>
                <a:schemeClr val="dk1"/>
              </a:buClr>
              <a:buSzPts val="1100"/>
              <a:buNone/>
            </a:pPr>
            <a:r>
              <a:rPr lang="en-US" b="1" dirty="0" smtClean="0"/>
              <a:t>  </a:t>
            </a:r>
            <a:r>
              <a:rPr lang="en-US" sz="2800" b="1" dirty="0" smtClean="0"/>
              <a:t>1</a:t>
            </a:r>
            <a:r>
              <a:rPr lang="en-US" sz="2800" b="1" dirty="0"/>
              <a:t>. Stay engaged.</a:t>
            </a:r>
            <a:endParaRPr sz="2800" b="1" dirty="0"/>
          </a:p>
          <a:p>
            <a:pPr indent="-50800" algn="ctr">
              <a:buClr>
                <a:schemeClr val="dk1"/>
              </a:buClr>
              <a:buSzPts val="1100"/>
              <a:buNone/>
            </a:pPr>
            <a:r>
              <a:rPr lang="en-US" sz="2800" b="1" dirty="0"/>
              <a:t>2. Speak your truth.</a:t>
            </a:r>
            <a:endParaRPr sz="2800" b="1" dirty="0"/>
          </a:p>
          <a:p>
            <a:pPr indent="-50800" algn="ctr">
              <a:buClr>
                <a:schemeClr val="dk1"/>
              </a:buClr>
              <a:buSzPts val="1100"/>
              <a:buNone/>
            </a:pPr>
            <a:r>
              <a:rPr lang="en-US" sz="2800" b="1" dirty="0"/>
              <a:t>3. Experience discomfort.</a:t>
            </a:r>
            <a:endParaRPr sz="2800" b="1" dirty="0"/>
          </a:p>
          <a:p>
            <a:pPr indent="-50800" algn="ctr">
              <a:buClr>
                <a:schemeClr val="dk1"/>
              </a:buClr>
              <a:buSzPts val="1100"/>
              <a:buNone/>
            </a:pPr>
            <a:r>
              <a:rPr lang="en-US" sz="2800" b="1" dirty="0"/>
              <a:t>4. Expect and accept non-closure.</a:t>
            </a:r>
            <a:endParaRPr sz="2800" b="1" dirty="0"/>
          </a:p>
          <a:p>
            <a:pPr marL="0" indent="0">
              <a:buNone/>
            </a:pPr>
            <a:r>
              <a:rPr lang="en-US" sz="1800" dirty="0"/>
              <a:t>Taken</a:t>
            </a:r>
            <a:r>
              <a:rPr lang="en-US" dirty="0"/>
              <a:t> from Courageous Conversations on Race by Glenn Singleton</a:t>
            </a:r>
            <a:endParaRPr dirty="0"/>
          </a:p>
        </p:txBody>
      </p:sp>
      <p:sp>
        <p:nvSpPr>
          <p:cNvPr id="381" name="Shape 381"/>
          <p:cNvSpPr txBox="1">
            <a:spLocks noGrp="1"/>
          </p:cNvSpPr>
          <p:nvPr>
            <p:ph type="sldNum" idx="12"/>
          </p:nvPr>
        </p:nvSpPr>
        <p:spPr>
          <a:xfrm>
            <a:off x="7981950" y="6356351"/>
            <a:ext cx="2057400" cy="365100"/>
          </a:xfrm>
          <a:prstGeom prst="rect">
            <a:avLst/>
          </a:prstGeom>
        </p:spPr>
        <p:txBody>
          <a:bodyPr spcFirstLastPara="1" vert="horz" wrap="square" lIns="91425" tIns="45700" rIns="91425" bIns="45700" rtlCol="0" anchor="ctr" anchorCtr="0">
            <a:noAutofit/>
          </a:bodyPr>
          <a:lstStyle/>
          <a:p>
            <a:pPr>
              <a:buClr>
                <a:srgbClr val="000000"/>
              </a:buClr>
            </a:pPr>
            <a:fld id="{00000000-1234-1234-1234-123412341234}" type="slidenum">
              <a:rPr lang="en-US"/>
              <a:pPr>
                <a:buClr>
                  <a:srgbClr val="000000"/>
                </a:buClr>
              </a:pPr>
              <a:t>4</a:t>
            </a:fld>
            <a:endParaRPr/>
          </a:p>
        </p:txBody>
      </p:sp>
    </p:spTree>
    <p:extLst>
      <p:ext uri="{BB962C8B-B14F-4D97-AF65-F5344CB8AC3E}">
        <p14:creationId xmlns:p14="http://schemas.microsoft.com/office/powerpoint/2010/main" val="3768114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2152650" y="365126"/>
            <a:ext cx="7886700" cy="1325700"/>
          </a:xfrm>
          <a:prstGeom prst="rect">
            <a:avLst/>
          </a:prstGeom>
          <a:solidFill>
            <a:srgbClr val="92D050"/>
          </a:solidFill>
        </p:spPr>
        <p:txBody>
          <a:bodyPr spcFirstLastPara="1" vert="horz" wrap="square" lIns="91425" tIns="91425" rIns="91425" bIns="91425" rtlCol="0" anchor="ctr" anchorCtr="0">
            <a:noAutofit/>
          </a:bodyPr>
          <a:lstStyle/>
          <a:p>
            <a:pPr algn="ctr">
              <a:spcBef>
                <a:spcPts val="0"/>
              </a:spcBef>
            </a:pPr>
            <a:r>
              <a:rPr lang="en-US">
                <a:solidFill>
                  <a:srgbClr val="000000"/>
                </a:solidFill>
              </a:rPr>
              <a:t>Cultural Responsiveness</a:t>
            </a:r>
            <a:endParaRPr>
              <a:solidFill>
                <a:srgbClr val="000000"/>
              </a:solidFill>
            </a:endParaRPr>
          </a:p>
          <a:p>
            <a:pPr algn="ctr">
              <a:spcBef>
                <a:spcPts val="0"/>
              </a:spcBef>
            </a:pPr>
            <a:r>
              <a:rPr lang="en-US">
                <a:solidFill>
                  <a:srgbClr val="000000"/>
                </a:solidFill>
              </a:rPr>
              <a:t>Let’s Get Vulnerable</a:t>
            </a:r>
            <a:endParaRPr>
              <a:solidFill>
                <a:srgbClr val="000000"/>
              </a:solidFill>
            </a:endParaRPr>
          </a:p>
        </p:txBody>
      </p:sp>
      <p:sp>
        <p:nvSpPr>
          <p:cNvPr id="408" name="Shape 408"/>
          <p:cNvSpPr txBox="1">
            <a:spLocks noGrp="1"/>
          </p:cNvSpPr>
          <p:nvPr>
            <p:ph type="body" idx="1"/>
          </p:nvPr>
        </p:nvSpPr>
        <p:spPr>
          <a:xfrm>
            <a:off x="2152650" y="1919900"/>
            <a:ext cx="7678800" cy="3774318"/>
          </a:xfrm>
          <a:prstGeom prst="rect">
            <a:avLst/>
          </a:prstGeom>
        </p:spPr>
        <p:txBody>
          <a:bodyPr spcFirstLastPara="1" vert="horz" wrap="square" lIns="91425" tIns="91425" rIns="91425" bIns="91425" rtlCol="0" anchor="t" anchorCtr="0">
            <a:noAutofit/>
          </a:bodyPr>
          <a:lstStyle/>
          <a:p>
            <a:pPr indent="-50800" algn="ctr">
              <a:buNone/>
            </a:pPr>
            <a:r>
              <a:rPr lang="en-US" sz="3600" dirty="0" smtClean="0"/>
              <a:t>Challenging </a:t>
            </a:r>
            <a:r>
              <a:rPr lang="en-US" sz="3600" dirty="0"/>
              <a:t>Our Preset Practices</a:t>
            </a:r>
            <a:endParaRPr sz="3600" dirty="0"/>
          </a:p>
          <a:p>
            <a:pPr indent="-50800" algn="ctr">
              <a:buNone/>
            </a:pPr>
            <a:endParaRPr sz="3600" dirty="0"/>
          </a:p>
          <a:p>
            <a:pPr indent="-50800" algn="ctr">
              <a:buNone/>
            </a:pPr>
            <a:endParaRPr lang="en-US" sz="3600" dirty="0" smtClean="0"/>
          </a:p>
          <a:p>
            <a:pPr indent="-50800" algn="ctr">
              <a:buNone/>
            </a:pPr>
            <a:r>
              <a:rPr lang="en-US" sz="3600" dirty="0" smtClean="0"/>
              <a:t>Making </a:t>
            </a:r>
            <a:r>
              <a:rPr lang="en-US" sz="3600" dirty="0"/>
              <a:t>Learning Accessible to ALL</a:t>
            </a:r>
            <a:endParaRPr sz="3600" dirty="0"/>
          </a:p>
          <a:p>
            <a:pPr indent="-50800" algn="ctr">
              <a:buNone/>
            </a:pPr>
            <a:endParaRPr sz="2400" dirty="0"/>
          </a:p>
          <a:p>
            <a:pPr indent="-50800" algn="ctr">
              <a:buNone/>
            </a:pPr>
            <a:endParaRPr sz="2400" dirty="0"/>
          </a:p>
        </p:txBody>
      </p:sp>
      <p:sp>
        <p:nvSpPr>
          <p:cNvPr id="409" name="Shape 409"/>
          <p:cNvSpPr/>
          <p:nvPr/>
        </p:nvSpPr>
        <p:spPr>
          <a:xfrm>
            <a:off x="5709300" y="3334750"/>
            <a:ext cx="565500" cy="8367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10" name="Shape 410"/>
          <p:cNvSpPr txBox="1">
            <a:spLocks noGrp="1"/>
          </p:cNvSpPr>
          <p:nvPr>
            <p:ph type="sldNum" idx="12"/>
          </p:nvPr>
        </p:nvSpPr>
        <p:spPr>
          <a:xfrm>
            <a:off x="7981950" y="6356351"/>
            <a:ext cx="2057400" cy="365100"/>
          </a:xfrm>
          <a:prstGeom prst="rect">
            <a:avLst/>
          </a:prstGeom>
        </p:spPr>
        <p:txBody>
          <a:bodyPr spcFirstLastPara="1" vert="horz" wrap="square" lIns="91425" tIns="45700" rIns="91425" bIns="45700" rtlCol="0" anchor="ctr" anchorCtr="0">
            <a:noAutofit/>
          </a:bodyPr>
          <a:lstStyle/>
          <a:p>
            <a:pPr>
              <a:buClr>
                <a:srgbClr val="000000"/>
              </a:buClr>
            </a:pPr>
            <a:fld id="{00000000-1234-1234-1234-123412341234}" type="slidenum">
              <a:rPr lang="en-US"/>
              <a:pPr>
                <a:buClr>
                  <a:srgbClr val="000000"/>
                </a:buClr>
              </a:pPr>
              <a:t>5</a:t>
            </a:fld>
            <a:endParaRPr/>
          </a:p>
        </p:txBody>
      </p:sp>
    </p:spTree>
    <p:extLst>
      <p:ext uri="{BB962C8B-B14F-4D97-AF65-F5344CB8AC3E}">
        <p14:creationId xmlns:p14="http://schemas.microsoft.com/office/powerpoint/2010/main" val="1996635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2152650" y="365126"/>
            <a:ext cx="7886700" cy="1325700"/>
          </a:xfrm>
          <a:prstGeom prst="rect">
            <a:avLst/>
          </a:prstGeom>
          <a:solidFill>
            <a:srgbClr val="92D050"/>
          </a:solidFill>
        </p:spPr>
        <p:txBody>
          <a:bodyPr spcFirstLastPara="1" vert="horz" wrap="square" lIns="91425" tIns="91425" rIns="91425" bIns="91425" rtlCol="0" anchor="ctr" anchorCtr="0">
            <a:noAutofit/>
          </a:bodyPr>
          <a:lstStyle/>
          <a:p>
            <a:pPr algn="ctr">
              <a:spcBef>
                <a:spcPts val="0"/>
              </a:spcBef>
            </a:pPr>
            <a:r>
              <a:rPr lang="en-US" sz="4400" b="1" i="1" dirty="0">
                <a:solidFill>
                  <a:srgbClr val="000000"/>
                </a:solidFill>
              </a:rPr>
              <a:t>Influencers</a:t>
            </a:r>
            <a:endParaRPr sz="4400" b="1" i="1" dirty="0">
              <a:solidFill>
                <a:srgbClr val="000000"/>
              </a:solidFill>
            </a:endParaRPr>
          </a:p>
        </p:txBody>
      </p:sp>
      <p:sp>
        <p:nvSpPr>
          <p:cNvPr id="416" name="Shape 416"/>
          <p:cNvSpPr txBox="1">
            <a:spLocks noGrp="1"/>
          </p:cNvSpPr>
          <p:nvPr>
            <p:ph type="body" idx="1"/>
          </p:nvPr>
        </p:nvSpPr>
        <p:spPr>
          <a:xfrm>
            <a:off x="2152650" y="1825625"/>
            <a:ext cx="7886700" cy="4093037"/>
          </a:xfrm>
          <a:prstGeom prst="rect">
            <a:avLst/>
          </a:prstGeom>
        </p:spPr>
        <p:txBody>
          <a:bodyPr spcFirstLastPara="1" vert="horz" wrap="square" lIns="91425" tIns="91425" rIns="91425" bIns="91425" rtlCol="0" anchor="t" anchorCtr="0">
            <a:noAutofit/>
          </a:bodyPr>
          <a:lstStyle/>
          <a:p>
            <a:pPr marL="0" indent="0" algn="ctr">
              <a:buNone/>
            </a:pPr>
            <a:r>
              <a:rPr lang="en-US" sz="2400" dirty="0"/>
              <a:t>Each person at the table needs a collection of 20 dots - color does not matter at all</a:t>
            </a:r>
            <a:r>
              <a:rPr lang="en-US" sz="2400" dirty="0" smtClean="0"/>
              <a:t>.</a:t>
            </a:r>
            <a:endParaRPr sz="2400" dirty="0"/>
          </a:p>
          <a:p>
            <a:pPr marL="0" indent="0" algn="ctr">
              <a:buNone/>
            </a:pPr>
            <a:r>
              <a:rPr lang="en-US" sz="2400" dirty="0"/>
              <a:t>Number the dots 1 - 20 leaving room on each dot for a set of initials</a:t>
            </a:r>
            <a:r>
              <a:rPr lang="en-US" sz="2400" dirty="0" smtClean="0"/>
              <a:t>.</a:t>
            </a:r>
            <a:endParaRPr sz="2400" dirty="0"/>
          </a:p>
          <a:p>
            <a:pPr marL="0" indent="0" algn="ctr">
              <a:buNone/>
            </a:pPr>
            <a:r>
              <a:rPr lang="en-US" sz="2400" dirty="0"/>
              <a:t>For each of the following prompts, record the initials of the </a:t>
            </a:r>
            <a:r>
              <a:rPr lang="en-US" sz="2400" b="1" dirty="0"/>
              <a:t>FIRST</a:t>
            </a:r>
            <a:r>
              <a:rPr lang="en-US" sz="2400" dirty="0"/>
              <a:t> person who comes to mind.</a:t>
            </a:r>
            <a:endParaRPr sz="2400" dirty="0"/>
          </a:p>
        </p:txBody>
      </p:sp>
      <p:sp>
        <p:nvSpPr>
          <p:cNvPr id="417" name="Shape 417"/>
          <p:cNvSpPr txBox="1">
            <a:spLocks noGrp="1"/>
          </p:cNvSpPr>
          <p:nvPr>
            <p:ph type="sldNum" idx="12"/>
          </p:nvPr>
        </p:nvSpPr>
        <p:spPr>
          <a:xfrm>
            <a:off x="7981950" y="6356351"/>
            <a:ext cx="2057400" cy="365100"/>
          </a:xfrm>
          <a:prstGeom prst="rect">
            <a:avLst/>
          </a:prstGeom>
        </p:spPr>
        <p:txBody>
          <a:bodyPr spcFirstLastPara="1" vert="horz" wrap="square" lIns="91425" tIns="45700" rIns="91425" bIns="45700" rtlCol="0" anchor="ctr" anchorCtr="0">
            <a:noAutofit/>
          </a:bodyPr>
          <a:lstStyle/>
          <a:p>
            <a:pPr>
              <a:buClr>
                <a:srgbClr val="000000"/>
              </a:buClr>
            </a:pPr>
            <a:fld id="{00000000-1234-1234-1234-123412341234}" type="slidenum">
              <a:rPr lang="en-US"/>
              <a:pPr>
                <a:buClr>
                  <a:srgbClr val="000000"/>
                </a:buClr>
              </a:pPr>
              <a:t>6</a:t>
            </a:fld>
            <a:endParaRPr/>
          </a:p>
        </p:txBody>
      </p:sp>
    </p:spTree>
    <p:extLst>
      <p:ext uri="{BB962C8B-B14F-4D97-AF65-F5344CB8AC3E}">
        <p14:creationId xmlns:p14="http://schemas.microsoft.com/office/powerpoint/2010/main" val="2672168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2152650" y="62345"/>
            <a:ext cx="7886700" cy="884033"/>
          </a:xfrm>
          <a:prstGeom prst="rect">
            <a:avLst/>
          </a:prstGeom>
          <a:solidFill>
            <a:srgbClr val="92D050"/>
          </a:solidFill>
        </p:spPr>
        <p:txBody>
          <a:bodyPr spcFirstLastPara="1" vert="horz" wrap="square" lIns="91425" tIns="91425" rIns="91425" bIns="91425" rtlCol="0" anchor="ctr" anchorCtr="0">
            <a:noAutofit/>
          </a:bodyPr>
          <a:lstStyle/>
          <a:p>
            <a:pPr algn="ctr">
              <a:spcBef>
                <a:spcPts val="0"/>
              </a:spcBef>
              <a:buClr>
                <a:schemeClr val="dk1"/>
              </a:buClr>
              <a:buSzPts val="1100"/>
            </a:pPr>
            <a:r>
              <a:rPr lang="en-US" b="1" i="1">
                <a:latin typeface="Arial"/>
                <a:ea typeface="Arial"/>
                <a:cs typeface="Arial"/>
                <a:sym typeface="Arial"/>
              </a:rPr>
              <a:t>Influencers</a:t>
            </a:r>
            <a:endParaRPr b="1" i="1">
              <a:latin typeface="Arial"/>
              <a:ea typeface="Arial"/>
              <a:cs typeface="Arial"/>
              <a:sym typeface="Arial"/>
            </a:endParaRPr>
          </a:p>
        </p:txBody>
      </p:sp>
      <p:sp>
        <p:nvSpPr>
          <p:cNvPr id="423" name="Shape 423"/>
          <p:cNvSpPr txBox="1">
            <a:spLocks noGrp="1"/>
          </p:cNvSpPr>
          <p:nvPr>
            <p:ph type="body" idx="1"/>
          </p:nvPr>
        </p:nvSpPr>
        <p:spPr>
          <a:xfrm>
            <a:off x="2152650" y="1229492"/>
            <a:ext cx="3886200" cy="4855424"/>
          </a:xfrm>
          <a:prstGeom prst="rect">
            <a:avLst/>
          </a:prstGeom>
        </p:spPr>
        <p:txBody>
          <a:bodyPr spcFirstLastPara="1" vert="horz" wrap="square" lIns="91425" tIns="91425" rIns="91425" bIns="91425" rtlCol="0" anchor="t" anchorCtr="0">
            <a:noAutofit/>
          </a:bodyPr>
          <a:lstStyle/>
          <a:p>
            <a:pPr marL="457200" indent="-342900">
              <a:buSzPts val="1800"/>
              <a:buAutoNum type="arabicPeriod"/>
            </a:pPr>
            <a:r>
              <a:rPr lang="en-US" sz="1800" dirty="0"/>
              <a:t>doctor (any type, past or present)</a:t>
            </a:r>
            <a:endParaRPr sz="1800" dirty="0"/>
          </a:p>
          <a:p>
            <a:pPr marL="457200" indent="-342900">
              <a:spcBef>
                <a:spcPts val="0"/>
              </a:spcBef>
              <a:buSzPts val="1800"/>
              <a:buAutoNum type="arabicPeriod"/>
            </a:pPr>
            <a:r>
              <a:rPr lang="en-US" sz="1800" dirty="0"/>
              <a:t>partner/person you have had a dating relationship with (current or most recent)</a:t>
            </a:r>
            <a:endParaRPr sz="1800" dirty="0"/>
          </a:p>
          <a:p>
            <a:pPr marL="457200" indent="-342900">
              <a:spcBef>
                <a:spcPts val="0"/>
              </a:spcBef>
              <a:buSzPts val="1800"/>
              <a:buAutoNum type="arabicPeriod"/>
            </a:pPr>
            <a:r>
              <a:rPr lang="en-US" sz="1800" dirty="0"/>
              <a:t>neighbor (current or most recent)</a:t>
            </a:r>
            <a:endParaRPr sz="1800" dirty="0"/>
          </a:p>
          <a:p>
            <a:pPr marL="457200" indent="-342900">
              <a:spcBef>
                <a:spcPts val="0"/>
              </a:spcBef>
              <a:buSzPts val="1800"/>
              <a:buAutoNum type="arabicPeriod"/>
            </a:pPr>
            <a:r>
              <a:rPr lang="en-US" sz="1800" dirty="0"/>
              <a:t>best friend</a:t>
            </a:r>
            <a:endParaRPr sz="1800" dirty="0"/>
          </a:p>
          <a:p>
            <a:pPr marL="457200" indent="-342900">
              <a:spcBef>
                <a:spcPts val="0"/>
              </a:spcBef>
              <a:buSzPts val="1800"/>
              <a:buAutoNum type="arabicPeriod"/>
            </a:pPr>
            <a:r>
              <a:rPr lang="en-US" sz="1800" dirty="0"/>
              <a:t>college roommate</a:t>
            </a:r>
            <a:endParaRPr sz="1800" dirty="0"/>
          </a:p>
          <a:p>
            <a:pPr marL="457200" indent="-342900">
              <a:spcBef>
                <a:spcPts val="0"/>
              </a:spcBef>
              <a:buSzPts val="1800"/>
              <a:buAutoNum type="arabicPeriod"/>
            </a:pPr>
            <a:r>
              <a:rPr lang="en-US" sz="1800" dirty="0"/>
              <a:t>child or god-child (or other child you have close relationship with</a:t>
            </a:r>
            <a:endParaRPr sz="1800" dirty="0"/>
          </a:p>
          <a:p>
            <a:pPr marL="457200" indent="-342900">
              <a:spcBef>
                <a:spcPts val="0"/>
              </a:spcBef>
              <a:buSzPts val="1800"/>
              <a:buAutoNum type="arabicPeriod"/>
            </a:pPr>
            <a:r>
              <a:rPr lang="en-US" sz="1800" dirty="0"/>
              <a:t>favorite childhood teacher</a:t>
            </a:r>
            <a:endParaRPr sz="1800" dirty="0"/>
          </a:p>
          <a:p>
            <a:pPr marL="457200" indent="-342900">
              <a:spcBef>
                <a:spcPts val="0"/>
              </a:spcBef>
              <a:buSzPts val="1800"/>
              <a:buAutoNum type="arabicPeriod"/>
            </a:pPr>
            <a:r>
              <a:rPr lang="en-US" sz="1800" dirty="0"/>
              <a:t>favorite professor</a:t>
            </a:r>
            <a:endParaRPr sz="1800" dirty="0"/>
          </a:p>
          <a:p>
            <a:pPr marL="457200" indent="-342900">
              <a:spcBef>
                <a:spcPts val="0"/>
              </a:spcBef>
              <a:buSzPts val="1800"/>
              <a:buAutoNum type="arabicPeriod"/>
            </a:pPr>
            <a:r>
              <a:rPr lang="en-US" sz="1800" dirty="0"/>
              <a:t>favorite co-worker</a:t>
            </a:r>
            <a:endParaRPr sz="1800" dirty="0"/>
          </a:p>
          <a:p>
            <a:pPr marL="457200" indent="-342900">
              <a:spcBef>
                <a:spcPts val="0"/>
              </a:spcBef>
              <a:buSzPts val="1800"/>
              <a:buAutoNum type="arabicPeriod"/>
            </a:pPr>
            <a:r>
              <a:rPr lang="en-US" sz="1800" dirty="0"/>
              <a:t>spiritual leader (past or present)</a:t>
            </a:r>
            <a:endParaRPr sz="1800" dirty="0"/>
          </a:p>
          <a:p>
            <a:pPr marL="457200" indent="-342900">
              <a:spcBef>
                <a:spcPts val="0"/>
              </a:spcBef>
              <a:buSzPts val="1800"/>
              <a:buAutoNum type="arabicPeriod"/>
            </a:pPr>
            <a:r>
              <a:rPr lang="en-US" sz="1800" dirty="0"/>
              <a:t>favorite actor or actress</a:t>
            </a:r>
            <a:endParaRPr sz="1800" dirty="0"/>
          </a:p>
          <a:p>
            <a:pPr marL="0" indent="0">
              <a:buNone/>
            </a:pPr>
            <a:endParaRPr sz="1800" dirty="0"/>
          </a:p>
        </p:txBody>
      </p:sp>
      <p:sp>
        <p:nvSpPr>
          <p:cNvPr id="424" name="Shape 424"/>
          <p:cNvSpPr txBox="1">
            <a:spLocks noGrp="1"/>
          </p:cNvSpPr>
          <p:nvPr>
            <p:ph type="body" idx="2"/>
          </p:nvPr>
        </p:nvSpPr>
        <p:spPr>
          <a:xfrm>
            <a:off x="6096000" y="1229492"/>
            <a:ext cx="3886200" cy="4781400"/>
          </a:xfrm>
          <a:prstGeom prst="rect">
            <a:avLst/>
          </a:prstGeom>
        </p:spPr>
        <p:txBody>
          <a:bodyPr spcFirstLastPara="1" vert="horz" wrap="square" lIns="91425" tIns="91425" rIns="91425" bIns="91425" rtlCol="0" anchor="t" anchorCtr="0">
            <a:noAutofit/>
          </a:bodyPr>
          <a:lstStyle/>
          <a:p>
            <a:pPr marL="0" indent="0">
              <a:buNone/>
            </a:pPr>
            <a:r>
              <a:rPr lang="en-US" sz="1800" dirty="0"/>
              <a:t>12. Star of the last movie you saw</a:t>
            </a:r>
            <a:br>
              <a:rPr lang="en-US" sz="1800" dirty="0"/>
            </a:br>
            <a:r>
              <a:rPr lang="en-US" sz="1800" dirty="0"/>
              <a:t>13.  author of the last book you read for pleasure</a:t>
            </a:r>
            <a:br>
              <a:rPr lang="en-US" sz="1800" dirty="0"/>
            </a:br>
            <a:r>
              <a:rPr lang="en-US" sz="1800" dirty="0"/>
              <a:t>14.  favorite food (ethnic group associated with it)</a:t>
            </a:r>
            <a:br>
              <a:rPr lang="en-US" sz="1800" dirty="0"/>
            </a:br>
            <a:r>
              <a:rPr lang="en-US" sz="1800" dirty="0"/>
              <a:t>15.  person who cuts/styles your hair</a:t>
            </a:r>
            <a:br>
              <a:rPr lang="en-US" sz="1800" dirty="0"/>
            </a:br>
            <a:r>
              <a:rPr lang="en-US" sz="1800" dirty="0"/>
              <a:t>16.  person you admire as a leader (past or present)</a:t>
            </a:r>
            <a:br>
              <a:rPr lang="en-US" sz="1800" dirty="0"/>
            </a:br>
            <a:r>
              <a:rPr lang="en-US" sz="1800" dirty="0"/>
              <a:t>17.  favorite athlete</a:t>
            </a:r>
            <a:br>
              <a:rPr lang="en-US" sz="1800" dirty="0"/>
            </a:br>
            <a:r>
              <a:rPr lang="en-US" sz="1800" dirty="0"/>
              <a:t>18.  favorite artist/performer</a:t>
            </a:r>
            <a:br>
              <a:rPr lang="en-US" sz="1800" dirty="0"/>
            </a:br>
            <a:r>
              <a:rPr lang="en-US" sz="1800" dirty="0"/>
              <a:t>19.  person in history you would like to meet</a:t>
            </a:r>
            <a:br>
              <a:rPr lang="en-US" sz="1800" dirty="0"/>
            </a:br>
            <a:r>
              <a:rPr lang="en-US" sz="1800" dirty="0"/>
              <a:t>20.  person who is a great role model</a:t>
            </a:r>
            <a:endParaRPr sz="1800" dirty="0"/>
          </a:p>
          <a:p>
            <a:pPr marL="0" indent="0">
              <a:buNone/>
            </a:pPr>
            <a:endParaRPr sz="1800" dirty="0"/>
          </a:p>
        </p:txBody>
      </p:sp>
      <p:sp>
        <p:nvSpPr>
          <p:cNvPr id="425" name="Shape 425"/>
          <p:cNvSpPr txBox="1">
            <a:spLocks noGrp="1"/>
          </p:cNvSpPr>
          <p:nvPr>
            <p:ph type="sldNum" idx="12"/>
          </p:nvPr>
        </p:nvSpPr>
        <p:spPr>
          <a:xfrm>
            <a:off x="7981950" y="6356351"/>
            <a:ext cx="2057400" cy="365100"/>
          </a:xfrm>
          <a:prstGeom prst="rect">
            <a:avLst/>
          </a:prstGeom>
        </p:spPr>
        <p:txBody>
          <a:bodyPr spcFirstLastPara="1" vert="horz" wrap="square" lIns="91425" tIns="45700" rIns="91425" bIns="45700" rtlCol="0" anchor="ctr" anchorCtr="0">
            <a:noAutofit/>
          </a:bodyPr>
          <a:lstStyle/>
          <a:p>
            <a:pPr>
              <a:buClr>
                <a:srgbClr val="000000"/>
              </a:buClr>
            </a:pPr>
            <a:fld id="{00000000-1234-1234-1234-123412341234}" type="slidenum">
              <a:rPr lang="en-US"/>
              <a:pPr>
                <a:buClr>
                  <a:srgbClr val="000000"/>
                </a:buClr>
              </a:pPr>
              <a:t>7</a:t>
            </a:fld>
            <a:endParaRPr/>
          </a:p>
        </p:txBody>
      </p:sp>
    </p:spTree>
    <p:extLst>
      <p:ext uri="{BB962C8B-B14F-4D97-AF65-F5344CB8AC3E}">
        <p14:creationId xmlns:p14="http://schemas.microsoft.com/office/powerpoint/2010/main" val="2966927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2152650" y="45282"/>
            <a:ext cx="7886700" cy="1325700"/>
          </a:xfrm>
          <a:prstGeom prst="rect">
            <a:avLst/>
          </a:prstGeom>
          <a:solidFill>
            <a:srgbClr val="92D050"/>
          </a:solidFill>
        </p:spPr>
        <p:txBody>
          <a:bodyPr spcFirstLastPara="1" vert="horz" wrap="square" lIns="91425" tIns="91425" rIns="91425" bIns="91425" rtlCol="0" anchor="ctr" anchorCtr="0">
            <a:noAutofit/>
          </a:bodyPr>
          <a:lstStyle/>
          <a:p>
            <a:pPr algn="ctr">
              <a:spcBef>
                <a:spcPts val="0"/>
              </a:spcBef>
            </a:pPr>
            <a:r>
              <a:rPr lang="en-US">
                <a:solidFill>
                  <a:srgbClr val="000000"/>
                </a:solidFill>
              </a:rPr>
              <a:t>We All Have Blind Spots</a:t>
            </a:r>
            <a:endParaRPr>
              <a:solidFill>
                <a:srgbClr val="000000"/>
              </a:solidFill>
            </a:endParaRPr>
          </a:p>
        </p:txBody>
      </p:sp>
      <p:sp>
        <p:nvSpPr>
          <p:cNvPr id="469" name="Shape 469"/>
          <p:cNvSpPr txBox="1">
            <a:spLocks noGrp="1"/>
          </p:cNvSpPr>
          <p:nvPr>
            <p:ph type="sldNum" idx="12"/>
          </p:nvPr>
        </p:nvSpPr>
        <p:spPr>
          <a:xfrm>
            <a:off x="7981950" y="6356351"/>
            <a:ext cx="2057400" cy="365100"/>
          </a:xfrm>
          <a:prstGeom prst="rect">
            <a:avLst/>
          </a:prstGeom>
        </p:spPr>
        <p:txBody>
          <a:bodyPr spcFirstLastPara="1" vert="horz" wrap="square" lIns="91425" tIns="45700" rIns="91425" bIns="45700" rtlCol="0" anchor="ctr" anchorCtr="0">
            <a:noAutofit/>
          </a:bodyPr>
          <a:lstStyle/>
          <a:p>
            <a:pPr>
              <a:buClr>
                <a:srgbClr val="000000"/>
              </a:buClr>
            </a:pPr>
            <a:fld id="{00000000-1234-1234-1234-123412341234}" type="slidenum">
              <a:rPr lang="en-US"/>
              <a:pPr>
                <a:buClr>
                  <a:srgbClr val="000000"/>
                </a:buClr>
              </a:pPr>
              <a:t>8</a:t>
            </a:fld>
            <a:endParaRPr/>
          </a:p>
        </p:txBody>
      </p:sp>
      <p:pic>
        <p:nvPicPr>
          <p:cNvPr id="470" name="Shape 470"/>
          <p:cNvPicPr preferRelativeResize="0"/>
          <p:nvPr/>
        </p:nvPicPr>
        <p:blipFill>
          <a:blip r:embed="rId3">
            <a:alphaModFix/>
          </a:blip>
          <a:stretch>
            <a:fillRect/>
          </a:stretch>
        </p:blipFill>
        <p:spPr>
          <a:xfrm>
            <a:off x="10039350" y="1370982"/>
            <a:ext cx="1540280" cy="944906"/>
          </a:xfrm>
          <a:prstGeom prst="rect">
            <a:avLst/>
          </a:prstGeom>
          <a:noFill/>
          <a:ln>
            <a:noFill/>
          </a:ln>
        </p:spPr>
      </p:pic>
      <p:sp>
        <p:nvSpPr>
          <p:cNvPr id="471" name="Shape 471" descr="This video is about My Movie 1" title="My Movie 1">
            <a:hlinkClick r:id="rId4"/>
          </p:cNvPr>
          <p:cNvSpPr/>
          <p:nvPr/>
        </p:nvSpPr>
        <p:spPr>
          <a:xfrm>
            <a:off x="2152650" y="1370982"/>
            <a:ext cx="7886700" cy="4579350"/>
          </a:xfrm>
          <a:prstGeom prst="rect">
            <a:avLst/>
          </a:prstGeom>
          <a:blipFill>
            <a:blip r:embed="rId5">
              <a:alphaModFix/>
            </a:blip>
            <a:stretch>
              <a:fillRect/>
            </a:stretch>
          </a:blipFill>
          <a:ln>
            <a:noFill/>
          </a:ln>
        </p:spPr>
      </p:sp>
    </p:spTree>
    <p:extLst>
      <p:ext uri="{BB962C8B-B14F-4D97-AF65-F5344CB8AC3E}">
        <p14:creationId xmlns:p14="http://schemas.microsoft.com/office/powerpoint/2010/main" val="1001317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2152650" y="365126"/>
            <a:ext cx="7886700" cy="1325700"/>
          </a:xfrm>
          <a:prstGeom prst="rect">
            <a:avLst/>
          </a:prstGeom>
          <a:solidFill>
            <a:srgbClr val="92D050"/>
          </a:solidFill>
        </p:spPr>
        <p:txBody>
          <a:bodyPr spcFirstLastPara="1" vert="horz" wrap="square" lIns="91425" tIns="91425" rIns="91425" bIns="91425" rtlCol="0" anchor="ctr" anchorCtr="0">
            <a:noAutofit/>
          </a:bodyPr>
          <a:lstStyle/>
          <a:p>
            <a:pPr algn="ctr">
              <a:spcBef>
                <a:spcPts val="0"/>
              </a:spcBef>
            </a:pPr>
            <a:r>
              <a:rPr lang="en-US" sz="4000" dirty="0">
                <a:solidFill>
                  <a:srgbClr val="000000"/>
                </a:solidFill>
              </a:rPr>
              <a:t>Moving You and Your Staff</a:t>
            </a:r>
            <a:endParaRPr sz="4000" dirty="0">
              <a:solidFill>
                <a:srgbClr val="000000"/>
              </a:solidFill>
            </a:endParaRPr>
          </a:p>
        </p:txBody>
      </p:sp>
      <p:sp>
        <p:nvSpPr>
          <p:cNvPr id="477" name="Shape 477"/>
          <p:cNvSpPr txBox="1">
            <a:spLocks noGrp="1"/>
          </p:cNvSpPr>
          <p:nvPr>
            <p:ph type="body" idx="1"/>
          </p:nvPr>
        </p:nvSpPr>
        <p:spPr>
          <a:xfrm>
            <a:off x="2618350" y="1690825"/>
            <a:ext cx="6595200" cy="4034566"/>
          </a:xfrm>
          <a:prstGeom prst="rect">
            <a:avLst/>
          </a:prstGeom>
        </p:spPr>
        <p:txBody>
          <a:bodyPr spcFirstLastPara="1" vert="horz" wrap="square" lIns="91425" tIns="91425" rIns="91425" bIns="91425" rtlCol="0" anchor="t" anchorCtr="0">
            <a:noAutofit/>
          </a:bodyPr>
          <a:lstStyle/>
          <a:p>
            <a:pPr marL="0" indent="0">
              <a:buNone/>
            </a:pPr>
            <a:endParaRPr sz="2400" dirty="0"/>
          </a:p>
          <a:p>
            <a:pPr marL="0" indent="0">
              <a:buNone/>
            </a:pPr>
            <a:r>
              <a:rPr lang="en-US" sz="2400" dirty="0"/>
              <a:t>Cultural responsiveness causes us to address stakeholders diverse traditions and beliefs within educational contexts. If we are unaware of our “blind spots” then that affects our ability to be culturally responsive which in turn affects equitable decision making for students and their families.   </a:t>
            </a:r>
            <a:endParaRPr sz="2400" dirty="0">
              <a:solidFill>
                <a:srgbClr val="000000"/>
              </a:solidFill>
            </a:endParaRPr>
          </a:p>
        </p:txBody>
      </p:sp>
      <p:sp>
        <p:nvSpPr>
          <p:cNvPr id="478" name="Shape 478"/>
          <p:cNvSpPr txBox="1">
            <a:spLocks noGrp="1"/>
          </p:cNvSpPr>
          <p:nvPr>
            <p:ph type="sldNum" idx="12"/>
          </p:nvPr>
        </p:nvSpPr>
        <p:spPr>
          <a:xfrm>
            <a:off x="7981950" y="6356351"/>
            <a:ext cx="2057400" cy="365100"/>
          </a:xfrm>
          <a:prstGeom prst="rect">
            <a:avLst/>
          </a:prstGeom>
        </p:spPr>
        <p:txBody>
          <a:bodyPr spcFirstLastPara="1" vert="horz" wrap="square" lIns="91425" tIns="45700" rIns="91425" bIns="45700" rtlCol="0" anchor="ctr" anchorCtr="0">
            <a:noAutofit/>
          </a:bodyPr>
          <a:lstStyle/>
          <a:p>
            <a:pPr>
              <a:buClr>
                <a:srgbClr val="000000"/>
              </a:buClr>
            </a:pPr>
            <a:fld id="{00000000-1234-1234-1234-123412341234}" type="slidenum">
              <a:rPr lang="en-US"/>
              <a:pPr>
                <a:buClr>
                  <a:srgbClr val="000000"/>
                </a:buClr>
              </a:pPr>
              <a:t>9</a:t>
            </a:fld>
            <a:endParaRPr/>
          </a:p>
        </p:txBody>
      </p:sp>
    </p:spTree>
    <p:extLst>
      <p:ext uri="{BB962C8B-B14F-4D97-AF65-F5344CB8AC3E}">
        <p14:creationId xmlns:p14="http://schemas.microsoft.com/office/powerpoint/2010/main" val="181357976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90</TotalTime>
  <Words>1836</Words>
  <Application>Microsoft Office PowerPoint</Application>
  <PresentationFormat>Widescreen</PresentationFormat>
  <Paragraphs>194</Paragraphs>
  <Slides>20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Comic Sans MS</vt:lpstr>
      <vt:lpstr>Gill Sans MT</vt:lpstr>
      <vt:lpstr>Roboto</vt:lpstr>
      <vt:lpstr>Wingdings</vt:lpstr>
      <vt:lpstr>Gallery</vt:lpstr>
      <vt:lpstr>Assessing our Own Culture, Diversity, Equity and Bias</vt:lpstr>
      <vt:lpstr>PowerPoint Presentation</vt:lpstr>
      <vt:lpstr>PowerPoint Presentation</vt:lpstr>
      <vt:lpstr>Norms and Agreements</vt:lpstr>
      <vt:lpstr>Cultural Responsiveness Let’s Get Vulnerable</vt:lpstr>
      <vt:lpstr>Influencers</vt:lpstr>
      <vt:lpstr>Influencers</vt:lpstr>
      <vt:lpstr>We All Have Blind Spots</vt:lpstr>
      <vt:lpstr>Moving You and Your Staff</vt:lpstr>
      <vt:lpstr>Moving You and Your Staff </vt:lpstr>
      <vt:lpstr>Moving You and Your Staff - Resources</vt:lpstr>
      <vt:lpstr>Unearthing Personal Bias</vt:lpstr>
      <vt:lpstr>Norms and Agreements</vt:lpstr>
      <vt:lpstr>PowerPoint Presentation</vt:lpstr>
      <vt:lpstr>   Unearthing Personal Bias</vt:lpstr>
      <vt:lpstr>Looking at the personal bias just shared...</vt:lpstr>
      <vt:lpstr>PowerPoint Presentation</vt:lpstr>
      <vt:lpstr>PowerPoint Presentation</vt:lpstr>
      <vt:lpstr>PowerPoint Presentation</vt:lpstr>
      <vt:lpstr>How Would You Title this Picture?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our Own Culture, Diversity, Equity and Bias</dc:title>
  <dc:creator>Emil Carafa</dc:creator>
  <cp:lastModifiedBy>Kimberly Tucker</cp:lastModifiedBy>
  <cp:revision>10</cp:revision>
  <dcterms:created xsi:type="dcterms:W3CDTF">2018-07-15T00:00:05Z</dcterms:created>
  <dcterms:modified xsi:type="dcterms:W3CDTF">2018-08-03T14:00:27Z</dcterms:modified>
</cp:coreProperties>
</file>