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Raleway" panose="020B0604020202020204" charset="0"/>
      <p:regular r:id="rId27"/>
      <p:bold r:id="rId28"/>
      <p:italic r:id="rId29"/>
      <p:boldItalic r:id="rId30"/>
    </p:embeddedFont>
    <p:embeddedFont>
      <p:font typeface="Oswald"/>
      <p:regular r:id="rId31"/>
      <p:bold r:id="rId32"/>
    </p:embeddedFont>
    <p:embeddedFont>
      <p:font typeface="Average"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Good morning and thanks.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a04825032_1_3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Google Shape;131;g2a04825032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AutoNum type="arabicPeriod"/>
            </a:pPr>
            <a:endParaRPr sz="1800"/>
          </a:p>
          <a:p>
            <a:pPr marL="457200" lvl="0" indent="-342900" rtl="0">
              <a:spcBef>
                <a:spcPts val="0"/>
              </a:spcBef>
              <a:spcAft>
                <a:spcPts val="0"/>
              </a:spcAft>
              <a:buSzPts val="1800"/>
              <a:buChar char="●"/>
            </a:pPr>
            <a:r>
              <a:rPr lang="en" sz="1800"/>
              <a:t>In 2016, an estimated 1.3 million children in grades K-12 were homeless at some point. 700,000 were 13-17 years old. </a:t>
            </a:r>
            <a:endParaRPr sz="1800"/>
          </a:p>
          <a:p>
            <a:pPr marL="457200" lvl="0" indent="-342900" rtl="0">
              <a:spcBef>
                <a:spcPts val="0"/>
              </a:spcBef>
              <a:spcAft>
                <a:spcPts val="0"/>
              </a:spcAft>
              <a:buSzPts val="1800"/>
              <a:buChar char="●"/>
            </a:pPr>
            <a:r>
              <a:rPr lang="en" sz="1800">
                <a:highlight>
                  <a:srgbClr val="FFFF00"/>
                </a:highlight>
              </a:rPr>
              <a:t>Housing instability</a:t>
            </a:r>
            <a:r>
              <a:rPr lang="en" sz="1800"/>
              <a:t> can contribute to situational food shortages, especially in situations of </a:t>
            </a:r>
            <a:r>
              <a:rPr lang="en" sz="1800">
                <a:highlight>
                  <a:srgbClr val="FFFF00"/>
                </a:highlight>
              </a:rPr>
              <a:t>temporary homelessness</a:t>
            </a:r>
            <a:r>
              <a:rPr lang="en" sz="1800"/>
              <a:t>, such “</a:t>
            </a:r>
            <a:r>
              <a:rPr lang="en" sz="1800">
                <a:highlight>
                  <a:srgbClr val="FFFF00"/>
                </a:highlight>
              </a:rPr>
              <a:t>couch surfing,” shelter or transient living situations where cooking and food storage facilities are limited, and when family members are divided among more than one living situation.</a:t>
            </a:r>
            <a:r>
              <a:rPr lang="en" sz="1800"/>
              <a:t> Homeless adolescents are particularly vulnerable to food insecurity because they aren’t often visible especially in suburban and rural areas. </a:t>
            </a:r>
            <a:endParaRPr sz="1800"/>
          </a:p>
          <a:p>
            <a:pPr marL="457200" lvl="0" indent="-298450" rtl="0">
              <a:spcBef>
                <a:spcPts val="0"/>
              </a:spcBef>
              <a:spcAft>
                <a:spcPts val="0"/>
              </a:spcAft>
              <a:buSzPts val="1100"/>
              <a:buAutoNum type="arabicPeriod"/>
            </a:pPr>
            <a:r>
              <a:rPr lang="en" sz="1800"/>
              <a:t>Oftentimes food insecure families </a:t>
            </a:r>
            <a:r>
              <a:rPr lang="en" sz="1800">
                <a:highlight>
                  <a:srgbClr val="FFFF00"/>
                </a:highlight>
              </a:rPr>
              <a:t>have a source of income</a:t>
            </a:r>
            <a:r>
              <a:rPr lang="en" sz="1800"/>
              <a:t>, but the source has been limited because of layoffs, seasonal work shortages, or a change in employment status for one or more members of a family. Further, a </a:t>
            </a:r>
            <a:r>
              <a:rPr lang="en" sz="1800">
                <a:highlight>
                  <a:srgbClr val="FFFF00"/>
                </a:highlight>
              </a:rPr>
              <a:t>2012 study found that New Jersey is the 3rd most expensive housing market in the nation, requiring on average a $25/hour wage to afford a two-bedroom rental</a:t>
            </a:r>
            <a:r>
              <a:rPr lang="en" sz="1800"/>
              <a:t>.</a:t>
            </a:r>
            <a:endParaRPr sz="1800"/>
          </a:p>
          <a:p>
            <a:pPr marL="457200" lvl="0" indent="-342900" rtl="0">
              <a:spcBef>
                <a:spcPts val="0"/>
              </a:spcBef>
              <a:spcAft>
                <a:spcPts val="0"/>
              </a:spcAft>
              <a:buSzPts val="1800"/>
              <a:buAutoNum type="arabicPeriod"/>
            </a:pPr>
            <a:r>
              <a:rPr lang="en" sz="1800">
                <a:highlight>
                  <a:srgbClr val="FFFF00"/>
                </a:highlight>
              </a:rPr>
              <a:t>Accidents, injuries, and illnesses, </a:t>
            </a:r>
            <a:r>
              <a:rPr lang="en" sz="1800"/>
              <a:t>especially those which result in lost work time, result in reduced income. Keep in mind that </a:t>
            </a:r>
            <a:r>
              <a:rPr lang="en" sz="1800">
                <a:highlight>
                  <a:srgbClr val="FFFF00"/>
                </a:highlight>
              </a:rPr>
              <a:t>loss of parental supervision</a:t>
            </a:r>
            <a:r>
              <a:rPr lang="en" sz="1800"/>
              <a:t> may also result, and children may be forced to fend for themselves in some situations.</a:t>
            </a:r>
            <a:endParaRPr sz="1800"/>
          </a:p>
          <a:p>
            <a:pPr marL="457200" lvl="0" indent="-298450" rtl="0">
              <a:spcBef>
                <a:spcPts val="0"/>
              </a:spcBef>
              <a:spcAft>
                <a:spcPts val="0"/>
              </a:spcAft>
              <a:buSzPts val="1100"/>
              <a:buAutoNum type="arabicPeriod"/>
            </a:pPr>
            <a:r>
              <a:rPr lang="en" sz="1800"/>
              <a:t>Attached to injuries and illnesses are medical bills. When household budgets shrink </a:t>
            </a:r>
            <a:r>
              <a:rPr lang="en" sz="1800">
                <a:highlight>
                  <a:srgbClr val="FFFF00"/>
                </a:highlight>
              </a:rPr>
              <a:t>because of medical bills, limited budgets must be rationed and reprioritized</a:t>
            </a:r>
            <a:r>
              <a:rPr lang="en" sz="1800"/>
              <a:t>. Please </a:t>
            </a:r>
            <a:r>
              <a:rPr lang="en" sz="1800">
                <a:highlight>
                  <a:srgbClr val="FFFF00"/>
                </a:highlight>
              </a:rPr>
              <a:t>be mindful of health care policies and how they might affect your students and their families</a:t>
            </a:r>
            <a:r>
              <a:rPr lang="en" sz="1800"/>
              <a:t>. We’ll come back to the insurance issue in our next slide.</a:t>
            </a:r>
            <a:endParaRPr sz="1800"/>
          </a:p>
          <a:p>
            <a:pPr marL="457200" lvl="0" indent="-342900" rtl="0">
              <a:spcBef>
                <a:spcPts val="0"/>
              </a:spcBef>
              <a:spcAft>
                <a:spcPts val="0"/>
              </a:spcAft>
              <a:buSzPts val="1800"/>
              <a:buAutoNum type="arabicPeriod"/>
            </a:pPr>
            <a:r>
              <a:rPr lang="en" sz="1800"/>
              <a:t>The loss of a job can be financially devastating to families, and </a:t>
            </a:r>
            <a:r>
              <a:rPr lang="en" sz="1800">
                <a:highlight>
                  <a:srgbClr val="FFFF00"/>
                </a:highlight>
              </a:rPr>
              <a:t>the financial devastation is not always immediate.</a:t>
            </a:r>
            <a:r>
              <a:rPr lang="en" sz="1800"/>
              <a:t> There may be some sustaining security measures in place to give the appearance of things being “OK.” Over time, </a:t>
            </a:r>
            <a:r>
              <a:rPr lang="en" sz="1800">
                <a:highlight>
                  <a:srgbClr val="FFFF00"/>
                </a:highlight>
              </a:rPr>
              <a:t>those security measures may erode, while at the same time, we may have forgotten that the family is in need. Hunger is not limited to November and December, but that is when most food is donated and distributed. </a:t>
            </a:r>
            <a:endParaRPr sz="1800">
              <a:highlight>
                <a:srgbClr val="FFFF00"/>
              </a:highlight>
            </a:endParaRPr>
          </a:p>
          <a:p>
            <a:pPr marL="457200" lvl="0" indent="-342900" rtl="0">
              <a:spcBef>
                <a:spcPts val="0"/>
              </a:spcBef>
              <a:spcAft>
                <a:spcPts val="0"/>
              </a:spcAft>
              <a:buSzPts val="1800"/>
              <a:buAutoNum type="arabicPeriod"/>
            </a:pPr>
            <a:r>
              <a:rPr lang="en" sz="1800"/>
              <a:t>Food insecurity increases dramatically among </a:t>
            </a:r>
            <a:r>
              <a:rPr lang="en" sz="1800">
                <a:highlight>
                  <a:srgbClr val="FFFF00"/>
                </a:highlight>
              </a:rPr>
              <a:t>low-wage earners, as well as those on fixed incomes.</a:t>
            </a:r>
            <a:r>
              <a:rPr lang="en" sz="1800"/>
              <a:t> Keep in mind that in </a:t>
            </a:r>
            <a:r>
              <a:rPr lang="en" sz="1800">
                <a:highlight>
                  <a:srgbClr val="FFFF00"/>
                </a:highlight>
              </a:rPr>
              <a:t>New Jersey,</a:t>
            </a:r>
            <a:r>
              <a:rPr lang="en" sz="1800" b="1">
                <a:highlight>
                  <a:srgbClr val="FFFF00"/>
                </a:highlight>
              </a:rPr>
              <a:t> 36% of people</a:t>
            </a:r>
            <a:r>
              <a:rPr lang="en" sz="1800">
                <a:highlight>
                  <a:srgbClr val="FFFF00"/>
                </a:highlight>
              </a:rPr>
              <a:t> who report being food insecurity DO NOT QUALIFY FOR FOOD ASSISTANCE.  </a:t>
            </a:r>
            <a:endParaRPr sz="1800">
              <a:highlight>
                <a:srgbClr val="FFFF00"/>
              </a:highlight>
            </a:endParaRPr>
          </a:p>
          <a:p>
            <a:pPr marL="457200" lvl="0" indent="-298450" rtl="0">
              <a:spcBef>
                <a:spcPts val="0"/>
              </a:spcBef>
              <a:spcAft>
                <a:spcPts val="0"/>
              </a:spcAft>
              <a:buSzPts val="1100"/>
              <a:buAutoNum type="arabicPeriod"/>
            </a:pPr>
            <a:r>
              <a:rPr lang="en" sz="1800">
                <a:highlight>
                  <a:srgbClr val="FFFF00"/>
                </a:highlight>
              </a:rPr>
              <a:t>Social Isolation</a:t>
            </a:r>
            <a:r>
              <a:rPr lang="en" sz="1800"/>
              <a:t> is often an indicator of food insecurity. Consider some characteristics of households that are at risk for food insecurity: </a:t>
            </a:r>
            <a:r>
              <a:rPr lang="en" sz="1800">
                <a:highlight>
                  <a:srgbClr val="FFFF00"/>
                </a:highlight>
              </a:rPr>
              <a:t>those lead by single parents, households in which children are being raised by elderly caretakers or grandparents, economically disadvantaged families in transient housing situations</a:t>
            </a:r>
            <a:r>
              <a:rPr lang="en" sz="1800"/>
              <a:t>. We’re talking about people who don’t necessarily have social support networks to assist with childcare, money, and food resources. </a:t>
            </a:r>
            <a:endParaRPr sz="1800"/>
          </a:p>
          <a:p>
            <a:pPr marL="457200" lvl="0" indent="-342900" rtl="0">
              <a:spcBef>
                <a:spcPts val="0"/>
              </a:spcBef>
              <a:spcAft>
                <a:spcPts val="0"/>
              </a:spcAft>
              <a:buSzPts val="1800"/>
              <a:buAutoNum type="arabicPeriod"/>
            </a:pPr>
            <a:r>
              <a:rPr lang="en" sz="1800"/>
              <a:t>Geographic isolation: talk about </a:t>
            </a:r>
            <a:r>
              <a:rPr lang="en" sz="1800">
                <a:highlight>
                  <a:srgbClr val="FFFF00"/>
                </a:highlight>
              </a:rPr>
              <a:t>rural/suburban</a:t>
            </a:r>
            <a:r>
              <a:rPr lang="en" sz="1800"/>
              <a:t> New Jersey. Common to see </a:t>
            </a:r>
            <a:r>
              <a:rPr lang="en" sz="1800">
                <a:highlight>
                  <a:srgbClr val="FFFF00"/>
                </a:highlight>
              </a:rPr>
              <a:t>pockets of poverty in the most affluent of districts because of “education flight.”</a:t>
            </a:r>
            <a:r>
              <a:rPr lang="en" sz="1800"/>
              <a:t> </a:t>
            </a:r>
            <a:r>
              <a:rPr lang="en" sz="1800">
                <a:highlight>
                  <a:srgbClr val="FFFF00"/>
                </a:highlight>
              </a:rPr>
              <a:t>Are funds being rationed between housing, food, and other needs?</a:t>
            </a:r>
            <a:r>
              <a:rPr lang="en" sz="1800"/>
              <a:t> Public transit? Walking distance?</a:t>
            </a:r>
            <a:endParaRPr sz="1800"/>
          </a:p>
          <a:p>
            <a:pPr marL="457200" lvl="0" indent="-342900" rtl="0">
              <a:spcBef>
                <a:spcPts val="0"/>
              </a:spcBef>
              <a:spcAft>
                <a:spcPts val="0"/>
              </a:spcAft>
              <a:buSzPts val="1800"/>
              <a:buAutoNum type="arabicPeriod"/>
            </a:pPr>
            <a:r>
              <a:rPr lang="en" sz="1800"/>
              <a:t>Food deserts. Where’s your nearest supermarket? Can you walk there? Do you work in an area where there are supermarkets with fresh produce and protein? What are your students’ healthy food options?</a:t>
            </a:r>
            <a:endParaRPr sz="1800"/>
          </a:p>
          <a:p>
            <a:pPr marL="457200" lvl="0" indent="-342900" rtl="0">
              <a:spcBef>
                <a:spcPts val="0"/>
              </a:spcBef>
              <a:spcAft>
                <a:spcPts val="0"/>
              </a:spcAft>
              <a:buSzPts val="1800"/>
              <a:buAutoNum type="arabicPeriod"/>
            </a:pPr>
            <a:r>
              <a:rPr lang="en" sz="1800"/>
              <a:t>Household food rationing: are </a:t>
            </a:r>
            <a:r>
              <a:rPr lang="en" sz="1800">
                <a:highlight>
                  <a:srgbClr val="FFFF00"/>
                </a:highlight>
              </a:rPr>
              <a:t>parents and older children foregoing food </a:t>
            </a:r>
            <a:r>
              <a:rPr lang="en" sz="1800"/>
              <a:t>so certain household members can eat?</a:t>
            </a:r>
            <a:endParaRPr sz="1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a04825032_1_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Google Shape;147;g2a04825032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AutoNum type="arabicPeriod"/>
            </a:pPr>
            <a:r>
              <a:rPr lang="en"/>
              <a:t>Working families, even if they are underemployed, often do not breach that threshold and therefore do not qualify for government safety-net services.</a:t>
            </a:r>
            <a:endParaRPr/>
          </a:p>
          <a:p>
            <a:pPr marL="457200" lvl="0" indent="-298450" rtl="0">
              <a:spcBef>
                <a:spcPts val="0"/>
              </a:spcBef>
              <a:spcAft>
                <a:spcPts val="0"/>
              </a:spcAft>
              <a:buSzPts val="1100"/>
              <a:buAutoNum type="arabicPeriod"/>
            </a:pPr>
            <a:r>
              <a:rPr lang="en"/>
              <a:t>This presentation is not meant to minimize poverty and hunger in urban areas. That poverty is highly visible. But there is often infrastructure in place in urban areas to serve kids with food needs: free breakfast, lunch, and dinner programs; community centers; governmental services focused specifically on community needs. My point here is that we’re seeing drastic increases in the rates of suburban and rural poverty in New Jersey. </a:t>
            </a:r>
            <a:endParaRPr/>
          </a:p>
          <a:p>
            <a:pPr marL="457200" lvl="0" indent="-298450">
              <a:spcBef>
                <a:spcPts val="0"/>
              </a:spcBef>
              <a:spcAft>
                <a:spcPts val="0"/>
              </a:spcAft>
              <a:buSzPts val="1100"/>
              <a:buAutoNum type="arabicPeriod"/>
            </a:pPr>
            <a:r>
              <a:rPr lang="en"/>
              <a:t>Community Food Bank of New Jersey reports that 16.8% of New Jersey’s children are food insecure, and many of these children are</a:t>
            </a:r>
            <a:r>
              <a:rPr lang="en">
                <a:highlight>
                  <a:srgbClr val="FFFF00"/>
                </a:highlight>
              </a:rPr>
              <a:t> invisible</a:t>
            </a:r>
            <a:r>
              <a:rPr lang="en"/>
              <a:t> because, conventionally, we didn’t think to look for them in the suburbs and rural pockets of the state. </a:t>
            </a:r>
            <a:r>
              <a:rPr lang="en">
                <a:highlight>
                  <a:srgbClr val="FFFF00"/>
                </a:highlight>
              </a:rPr>
              <a:t>We have to stop thinking that, because they’re showing outward signs of health and growth, our kids are getting enough to eat.</a:t>
            </a:r>
            <a:endParaRPr>
              <a:highlight>
                <a:srgbClr val="FFFF00"/>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e713f57ad_0_1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Google Shape;155;g3e713f57a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Who aren’t we considering when we think about food insecurity in our schools? </a:t>
            </a:r>
            <a:endParaRPr/>
          </a:p>
          <a:p>
            <a:pPr marL="457200" lvl="0" indent="-298450" rtl="0">
              <a:spcBef>
                <a:spcPts val="0"/>
              </a:spcBef>
              <a:spcAft>
                <a:spcPts val="0"/>
              </a:spcAft>
              <a:buSzPts val="1100"/>
              <a:buChar char="●"/>
            </a:pPr>
            <a:r>
              <a:rPr lang="en"/>
              <a:t>Certificated staff and paraprofessionals</a:t>
            </a:r>
            <a:endParaRPr/>
          </a:p>
          <a:p>
            <a:pPr marL="457200" lvl="0" indent="-298450" rtl="0">
              <a:spcBef>
                <a:spcPts val="0"/>
              </a:spcBef>
              <a:spcAft>
                <a:spcPts val="0"/>
              </a:spcAft>
              <a:buSzPts val="1100"/>
              <a:buChar char="●"/>
            </a:pPr>
            <a:r>
              <a:rPr lang="en"/>
              <a:t>Student teachers</a:t>
            </a:r>
            <a:endParaRPr/>
          </a:p>
          <a:p>
            <a:pPr marL="457200" lvl="0" indent="-298450" rtl="0">
              <a:spcBef>
                <a:spcPts val="0"/>
              </a:spcBef>
              <a:spcAft>
                <a:spcPts val="0"/>
              </a:spcAft>
              <a:buSzPts val="1100"/>
              <a:buChar char="●"/>
            </a:pPr>
            <a:r>
              <a:rPr lang="en"/>
              <a:t>School support staff</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a1612dea5_0_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Google Shape;167;g2a1612dea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Famine happens in the presence of food because the hungry do not have sufficient resources to get it.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a1612dea5_0_1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Google Shape;173;g2a1612dea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e713f57ad_0_2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Google Shape;180;g3e713f57a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e713f57ad_0_4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Google Shape;193;g3e713f57a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AutoNum type="arabicPeriod"/>
            </a:pPr>
            <a:r>
              <a:rPr lang="en"/>
              <a:t>If not you, then find someone who the student/community member DOES trust. </a:t>
            </a:r>
            <a:endParaRPr/>
          </a:p>
          <a:p>
            <a:pPr marL="457200" lvl="0" indent="-298450" rtl="0">
              <a:spcBef>
                <a:spcPts val="0"/>
              </a:spcBef>
              <a:spcAft>
                <a:spcPts val="0"/>
              </a:spcAft>
              <a:buSzPts val="1100"/>
              <a:buAutoNum type="arabicPeriod"/>
            </a:pPr>
            <a:r>
              <a:rPr lang="en"/>
              <a:t>Instead of taking an approach that signals that there is a problem (“You’re late again and I need to know why!”), take an approach that says, “I’m concerned about YOU.”</a:t>
            </a:r>
            <a:endParaRPr/>
          </a:p>
          <a:p>
            <a:pPr marL="457200" lvl="0" indent="-298450">
              <a:spcBef>
                <a:spcPts val="0"/>
              </a:spcBef>
              <a:spcAft>
                <a:spcPts val="0"/>
              </a:spcAft>
              <a:buSzPts val="1100"/>
              <a:buAutoNum type="arabicPeriod"/>
            </a:pPr>
            <a:r>
              <a:rPr lang="en"/>
              <a:t>Food insecure people reveal few or no signs of reduced food intake. You are doing subtle detective work when you suspect a member of your school community is food insecure.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e713f57ad_0_3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Google Shape;201;g3e713f57a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a1612dea5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Google Shape;211;g2a1612dea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a1612dea5_0_3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2a1612dea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a04825032_1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Google Shape;63;g2a04825032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a1612dea5_0_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Google Shape;227;g2a1612dea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a1612dea5_0_4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Google Shape;233;g2a1612dea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a1612dea5_0_5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Google Shape;239;g2a1612de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e713f57ad_0_5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Google Shape;247;g3e713f57a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e713f57ad_0_6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Google Shape;255;g3e713f57a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a04825032_1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Google Shape;72;g2a0482503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Start out with Causes and Contexts for Food Insecurity.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a16063931_0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Google Shape;81;g2a1606393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AutoNum type="arabicPeriod"/>
            </a:pPr>
            <a:r>
              <a:rPr lang="en"/>
              <a:t>Need everyone to stand up. </a:t>
            </a:r>
            <a:endParaRPr/>
          </a:p>
          <a:p>
            <a:pPr marL="457200" lvl="0" indent="-298450" rtl="0">
              <a:spcBef>
                <a:spcPts val="0"/>
              </a:spcBef>
              <a:spcAft>
                <a:spcPts val="0"/>
              </a:spcAft>
              <a:buSzPts val="1100"/>
              <a:buAutoNum type="arabicPeriod"/>
            </a:pPr>
            <a:r>
              <a:rPr lang="en"/>
              <a:t>If you choose to participate...If, in the past year, you and your household members have had enough to eat on a regular basis, please come stand on this side of the room. </a:t>
            </a:r>
            <a:endParaRPr/>
          </a:p>
          <a:p>
            <a:pPr marL="457200" lvl="0" indent="-298450" rtl="0">
              <a:spcBef>
                <a:spcPts val="0"/>
              </a:spcBef>
              <a:spcAft>
                <a:spcPts val="0"/>
              </a:spcAft>
              <a:buSzPts val="1100"/>
              <a:buAutoNum type="arabicPeriod"/>
            </a:pPr>
            <a:r>
              <a:rPr lang="en"/>
              <a:t>If in your lifetime, there has ever been insufficient food in your household, please step to this side of the room. </a:t>
            </a:r>
            <a:endParaRPr/>
          </a:p>
          <a:p>
            <a:pPr marL="457200" lvl="0" indent="-298450" rtl="0">
              <a:spcBef>
                <a:spcPts val="0"/>
              </a:spcBef>
              <a:spcAft>
                <a:spcPts val="0"/>
              </a:spcAft>
              <a:buSzPts val="1100"/>
              <a:buAutoNum type="arabicPeriod"/>
            </a:pPr>
            <a:r>
              <a:rPr lang="en"/>
              <a:t>If, in your parents’ lifetimes, you are aware of times when they have not had enough to eat, please step over to this side of the room.</a:t>
            </a:r>
            <a:endParaRPr/>
          </a:p>
          <a:p>
            <a:pPr marL="457200" lvl="0" indent="-298450" rtl="0">
              <a:spcBef>
                <a:spcPts val="0"/>
              </a:spcBef>
              <a:spcAft>
                <a:spcPts val="0"/>
              </a:spcAft>
              <a:buSzPts val="1100"/>
              <a:buAutoNum type="arabicPeriod"/>
            </a:pPr>
            <a:r>
              <a:rPr lang="en"/>
              <a:t>If, in your grandparents’ lifetimes, you are aware of times when they have not had enough to eat, please step over to this side of the room.</a:t>
            </a:r>
            <a:endParaRPr/>
          </a:p>
          <a:p>
            <a:pPr marL="457200" lvl="0" indent="-298450" rtl="0">
              <a:spcBef>
                <a:spcPts val="0"/>
              </a:spcBef>
              <a:spcAft>
                <a:spcPts val="0"/>
              </a:spcAft>
              <a:buSzPts val="1100"/>
              <a:buAutoNum type="arabicPeriod"/>
            </a:pPr>
            <a:r>
              <a:rPr lang="en"/>
              <a:t>Think about how many people started on this side of the room, who identified as being secure in knowing where and when their next meal will happen.</a:t>
            </a:r>
            <a:endParaRPr/>
          </a:p>
          <a:p>
            <a:pPr marL="457200" lvl="0" indent="-298450" rtl="0">
              <a:spcBef>
                <a:spcPts val="0"/>
              </a:spcBef>
              <a:spcAft>
                <a:spcPts val="0"/>
              </a:spcAft>
              <a:buSzPts val="1100"/>
              <a:buAutoNum type="arabicPeriod"/>
            </a:pPr>
            <a:r>
              <a:rPr lang="en"/>
              <a:t>What does it say that so many of you are standing on the other side of this room? (all are vulnerable, many of us have hunger in our memories within two generations)</a:t>
            </a:r>
            <a:endParaRPr/>
          </a:p>
          <a:p>
            <a:pPr marL="457200" lvl="0" indent="-298450" rtl="0">
              <a:spcBef>
                <a:spcPts val="0"/>
              </a:spcBef>
              <a:spcAft>
                <a:spcPts val="0"/>
              </a:spcAft>
              <a:buSzPts val="1100"/>
              <a:buAutoNum type="arabicPeriod"/>
            </a:pPr>
            <a:r>
              <a:rPr lang="en"/>
              <a:t>Who in this room has at least one college degree? At least one advanced degree? So if you or your family have been vulnerable to hunger, what does that mean for your students? How about your colleagues?</a:t>
            </a:r>
            <a:endParaRPr/>
          </a:p>
          <a:p>
            <a:pPr marL="457200" lvl="0" indent="-298450" rtl="0">
              <a:spcBef>
                <a:spcPts val="0"/>
              </a:spcBef>
              <a:spcAft>
                <a:spcPts val="0"/>
              </a:spcAft>
              <a:buSzPts val="1100"/>
              <a:buAutoNum type="arabicPeriod"/>
            </a:pPr>
            <a:r>
              <a:rPr lang="en"/>
              <a:t>Find someone you don’t know. Introduce yourself. Take two minutes to talk about your experiences of having enough food. </a:t>
            </a:r>
            <a:endParaRPr/>
          </a:p>
          <a:p>
            <a:pPr marL="457200" lvl="0" indent="-298450">
              <a:spcBef>
                <a:spcPts val="0"/>
              </a:spcBef>
              <a:spcAft>
                <a:spcPts val="0"/>
              </a:spcAft>
              <a:buSzPts val="1100"/>
              <a:buAutoNum type="arabicPeriod"/>
            </a:pPr>
            <a:r>
              <a:rPr lang="en"/>
              <a:t>Would anyone like to share one point from your conversation?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a16063931_0_1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Google Shape;87;g2a1606393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Grandma Barry and chicken</a:t>
            </a:r>
            <a:endParaRPr/>
          </a:p>
          <a:p>
            <a:pPr marL="0" lvl="0" indent="0">
              <a:spcBef>
                <a:spcPts val="0"/>
              </a:spcBef>
              <a:spcAft>
                <a:spcPts val="0"/>
              </a:spcAft>
              <a:buNone/>
            </a:pPr>
            <a:endParaRPr/>
          </a:p>
          <a:p>
            <a:pPr marL="0" lvl="0" indent="0">
              <a:spcBef>
                <a:spcPts val="0"/>
              </a:spcBef>
              <a:spcAft>
                <a:spcPts val="0"/>
              </a:spcAft>
              <a:buNone/>
            </a:pPr>
            <a:r>
              <a:rPr lang="en"/>
              <a:t>Thursday through Saturday...that’s food insecurity. </a:t>
            </a:r>
            <a:endParaRPr/>
          </a:p>
          <a:p>
            <a:pPr marL="0" lvl="0" indent="0">
              <a:spcBef>
                <a:spcPts val="0"/>
              </a:spcBef>
              <a:spcAft>
                <a:spcPts val="0"/>
              </a:spcAft>
              <a:buNone/>
            </a:pPr>
            <a:endParaRPr/>
          </a:p>
          <a:p>
            <a:pPr marL="0" lvl="0" indent="0">
              <a:spcBef>
                <a:spcPts val="0"/>
              </a:spcBef>
              <a:spcAft>
                <a:spcPts val="0"/>
              </a:spcAft>
              <a:buNone/>
            </a:pPr>
            <a:r>
              <a:rPr lang="en"/>
              <a:t>With insecurity comes stress, anxiety, resentment, aggression...not learning. Not health.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a1612dea5_0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Google Shape;103;g2a1612dea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Poll the crowd…</a:t>
            </a:r>
            <a:endParaRPr/>
          </a:p>
          <a:p>
            <a:pPr marL="457200" lvl="0" indent="-298450" rtl="0">
              <a:spcBef>
                <a:spcPts val="0"/>
              </a:spcBef>
              <a:spcAft>
                <a:spcPts val="0"/>
              </a:spcAft>
              <a:buSzPts val="1100"/>
              <a:buAutoNum type="arabicPeriod"/>
            </a:pPr>
            <a:r>
              <a:rPr lang="en"/>
              <a:t>If you work in New Jersey</a:t>
            </a:r>
            <a:endParaRPr/>
          </a:p>
          <a:p>
            <a:pPr marL="457200" lvl="0" indent="-298450" rtl="0">
              <a:spcBef>
                <a:spcPts val="0"/>
              </a:spcBef>
              <a:spcAft>
                <a:spcPts val="0"/>
              </a:spcAft>
              <a:buSzPts val="1100"/>
              <a:buAutoNum type="arabicPeriod"/>
            </a:pPr>
            <a:r>
              <a:rPr lang="en"/>
              <a:t>If you teach</a:t>
            </a:r>
            <a:endParaRPr/>
          </a:p>
          <a:p>
            <a:pPr marL="457200" lvl="0" indent="-298450" rtl="0">
              <a:spcBef>
                <a:spcPts val="0"/>
              </a:spcBef>
              <a:spcAft>
                <a:spcPts val="0"/>
              </a:spcAft>
              <a:buSzPts val="1100"/>
              <a:buAutoNum type="arabicPeriod"/>
            </a:pPr>
            <a:r>
              <a:rPr lang="en"/>
              <a:t>Student support staff (guidance, social work, food service, transportation)</a:t>
            </a:r>
            <a:endParaRPr/>
          </a:p>
          <a:p>
            <a:pPr marL="457200" lvl="0" indent="-298450" rtl="0">
              <a:spcBef>
                <a:spcPts val="0"/>
              </a:spcBef>
              <a:spcAft>
                <a:spcPts val="0"/>
              </a:spcAft>
              <a:buSzPts val="1100"/>
              <a:buAutoNum type="arabicPeriod"/>
            </a:pPr>
            <a:r>
              <a:rPr lang="en"/>
              <a:t>If you are an admin or district leader</a:t>
            </a:r>
            <a:endParaRPr/>
          </a:p>
          <a:p>
            <a:pPr marL="457200" lvl="0" indent="-298450" rtl="0">
              <a:spcBef>
                <a:spcPts val="0"/>
              </a:spcBef>
              <a:spcAft>
                <a:spcPts val="0"/>
              </a:spcAft>
              <a:buSzPts val="1100"/>
              <a:buAutoNum type="arabicPeriod"/>
            </a:pPr>
            <a:r>
              <a:rPr lang="en"/>
              <a:t>If you are part of a teacher training program</a:t>
            </a:r>
            <a:endParaRPr/>
          </a:p>
          <a:p>
            <a:pPr marL="457200" lvl="0" indent="-298450" rtl="0">
              <a:spcBef>
                <a:spcPts val="0"/>
              </a:spcBef>
              <a:spcAft>
                <a:spcPts val="0"/>
              </a:spcAft>
              <a:buSzPts val="1100"/>
              <a:buAutoNum type="arabicPeriod"/>
            </a:pPr>
            <a:r>
              <a:rPr lang="en"/>
              <a:t>If you are with a government agency, foundation, or consulting firm</a:t>
            </a:r>
            <a:endParaRPr/>
          </a:p>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a04825032_1_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Google Shape;109;g2a04825032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Definition hinges on ALL, ENOUGH, ACTIVE, HEALTHY</a:t>
            </a:r>
            <a:endParaRPr/>
          </a:p>
          <a:p>
            <a:pPr marL="0" lvl="0" indent="0">
              <a:spcBef>
                <a:spcPts val="0"/>
              </a:spcBef>
              <a:spcAft>
                <a:spcPts val="0"/>
              </a:spcAft>
              <a:buNone/>
            </a:pPr>
            <a:r>
              <a:rPr lang="en"/>
              <a:t>Just because a food item goes into a child’s belly does not mean that it is a quality food item in sufficient quantities. </a:t>
            </a:r>
            <a:endParaRPr/>
          </a:p>
          <a:p>
            <a:pPr marL="0" lvl="0" indent="0">
              <a:spcBef>
                <a:spcPts val="0"/>
              </a:spcBef>
              <a:spcAft>
                <a:spcPts val="0"/>
              </a:spcAft>
              <a:buNone/>
            </a:pPr>
            <a:r>
              <a:rPr lang="en"/>
              <a:t>WHat are your kids eating OUTSIDE the cafeteria?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a04825032_1_4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Google Shape;118;g2a04825032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Graph: USDA  measures food insecurity as finite occurrences during the course of the year, as opposed to chronic, long-term hunger. ONLY MEASURES HOUSEHOLDS...NOT HOMELESSNESS. Use caution when looking at charts, graphs, and statistics; they may not be accounting for all food insecure students.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a04825032_1_3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Google Shape;124;g2a04825032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do each of these designations look like in your students? Can we talk about the implications of ‘little to no indication of reduced food intake’? What signs can we look for?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s://www.census.gov/data/tables/time-series/demo/income-poverty/historical-poverty-thresholds.ht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www.nj.com/essex/index.ssf/2016/05/where_are_the_highest_rates_of_hunger_in_nj.html" TargetMode="External"/><Relationship Id="rId5" Type="http://schemas.openxmlformats.org/officeDocument/2006/relationships/hyperlink" Target="https://www.healthaffairs.org/doi/abs/10.1377/hlthaff.2017.0545" TargetMode="External"/><Relationship Id="rId4" Type="http://schemas.openxmlformats.org/officeDocument/2006/relationships/hyperlink" Target="https://www.benefits.gov/benefits/benefit-details/1312"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npr.org/sections/health-shots/2018/07/31/634052183/for-many-college-students-hunger-makes-it-hard-to-focus"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nytimes.com/2018/04/02/us/teacher-strikes-oklahoma-kentucky.htm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taging.ilo.org/public/libdoc/ilo/1981/81B09_608_engl.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mfbn.org/wp-content/uploads/2012/11/DefChronHungryKids.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fbd.org/school-pantry-considera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articles.extension.org/pages/73603/backpack-programs-impact-more-than-students-hunger"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bestpractices.nokidhungry.org/playbook/schools/implement-best-practices"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nationalservice.gov/special-initiatives/days-service/martin-luther-king-jr-day-service/toolkits/teach-healthy-cook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hyperlink" Target="mailto:sbarry3373@gmail.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ers.usda.gov/topics/food-nutrition-assistance/food-security-in-the-u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hyperlink" Target="https://hungerandhealth.feedingamerica.org/understand-food-insecurity/"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www.ers.usda.gov/topics/food-nutrition-assistance/food-security-in-the-us/definitions-of-food-security/"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150" y="242150"/>
            <a:ext cx="9144000" cy="2478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On Our Plates</a:t>
            </a:r>
            <a:r>
              <a:rPr lang="en">
                <a:solidFill>
                  <a:srgbClr val="FFFFFF"/>
                </a:solidFill>
              </a:rPr>
              <a:t>: Food Insecurity Across the Economic Spectrum and its Impact on School Culture</a:t>
            </a:r>
            <a:endParaRPr>
              <a:solidFill>
                <a:srgbClr val="FFFFFF"/>
              </a:solidFill>
            </a:endParaRPr>
          </a:p>
        </p:txBody>
      </p:sp>
      <p:sp>
        <p:nvSpPr>
          <p:cNvPr id="60" name="Google Shape;60;p13"/>
          <p:cNvSpPr txBox="1">
            <a:spLocks noGrp="1"/>
          </p:cNvSpPr>
          <p:nvPr>
            <p:ph type="subTitle" idx="1"/>
          </p:nvPr>
        </p:nvSpPr>
        <p:spPr>
          <a:xfrm>
            <a:off x="0" y="3367775"/>
            <a:ext cx="9144000" cy="1730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FFFFF"/>
                </a:solidFill>
              </a:rPr>
              <a:t>Susan Barry</a:t>
            </a:r>
            <a:endParaRPr sz="3000">
              <a:solidFill>
                <a:srgbClr val="FFFFFF"/>
              </a:solidFill>
            </a:endParaRPr>
          </a:p>
          <a:p>
            <a:pPr marL="0" lvl="0" indent="0">
              <a:spcBef>
                <a:spcPts val="0"/>
              </a:spcBef>
              <a:spcAft>
                <a:spcPts val="0"/>
              </a:spcAft>
              <a:buNone/>
            </a:pPr>
            <a:r>
              <a:rPr lang="en" sz="3000">
                <a:solidFill>
                  <a:srgbClr val="FFFFFF"/>
                </a:solidFill>
              </a:rPr>
              <a:t>Co-chair, New Jersey County Teachers of the Year</a:t>
            </a:r>
            <a:endParaRPr sz="3000">
              <a:solidFill>
                <a:srgbClr val="FFFFFF"/>
              </a:solidFill>
            </a:endParaRPr>
          </a:p>
          <a:p>
            <a:pPr marL="0" lvl="0" indent="0">
              <a:spcBef>
                <a:spcPts val="0"/>
              </a:spcBef>
              <a:spcAft>
                <a:spcPts val="0"/>
              </a:spcAft>
              <a:buNone/>
            </a:pPr>
            <a:endParaRPr sz="30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311700" y="27760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Causes of Food Insecurity</a:t>
            </a:r>
            <a:endParaRPr/>
          </a:p>
        </p:txBody>
      </p:sp>
      <p:sp>
        <p:nvSpPr>
          <p:cNvPr id="134" name="Google Shape;134;p22"/>
          <p:cNvSpPr txBox="1">
            <a:spLocks noGrp="1"/>
          </p:cNvSpPr>
          <p:nvPr>
            <p:ph type="body" idx="1"/>
          </p:nvPr>
        </p:nvSpPr>
        <p:spPr>
          <a:xfrm>
            <a:off x="311700" y="1004600"/>
            <a:ext cx="8520600" cy="3676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35" name="Google Shape;135;p22"/>
          <p:cNvPicPr preferRelativeResize="0"/>
          <p:nvPr/>
        </p:nvPicPr>
        <p:blipFill>
          <a:blip r:embed="rId3">
            <a:alphaModFix/>
          </a:blip>
          <a:stretch>
            <a:fillRect/>
          </a:stretch>
        </p:blipFill>
        <p:spPr>
          <a:xfrm>
            <a:off x="125025" y="897425"/>
            <a:ext cx="4889025" cy="1086450"/>
          </a:xfrm>
          <a:prstGeom prst="rect">
            <a:avLst/>
          </a:prstGeom>
          <a:noFill/>
          <a:ln>
            <a:noFill/>
          </a:ln>
        </p:spPr>
      </p:pic>
      <p:pic>
        <p:nvPicPr>
          <p:cNvPr id="136" name="Google Shape;136;p22"/>
          <p:cNvPicPr preferRelativeResize="0"/>
          <p:nvPr/>
        </p:nvPicPr>
        <p:blipFill>
          <a:blip r:embed="rId4">
            <a:alphaModFix/>
          </a:blip>
          <a:stretch>
            <a:fillRect/>
          </a:stretch>
        </p:blipFill>
        <p:spPr>
          <a:xfrm>
            <a:off x="4333125" y="2898300"/>
            <a:ext cx="4760151" cy="2245200"/>
          </a:xfrm>
          <a:prstGeom prst="rect">
            <a:avLst/>
          </a:prstGeom>
          <a:noFill/>
          <a:ln>
            <a:noFill/>
          </a:ln>
        </p:spPr>
      </p:pic>
      <p:pic>
        <p:nvPicPr>
          <p:cNvPr id="137" name="Google Shape;137;p22"/>
          <p:cNvPicPr preferRelativeResize="0"/>
          <p:nvPr/>
        </p:nvPicPr>
        <p:blipFill>
          <a:blip r:embed="rId5">
            <a:alphaModFix/>
          </a:blip>
          <a:stretch>
            <a:fillRect/>
          </a:stretch>
        </p:blipFill>
        <p:spPr>
          <a:xfrm>
            <a:off x="5424775" y="0"/>
            <a:ext cx="3719225" cy="3719225"/>
          </a:xfrm>
          <a:prstGeom prst="rect">
            <a:avLst/>
          </a:prstGeom>
          <a:noFill/>
          <a:ln>
            <a:noFill/>
          </a:ln>
        </p:spPr>
      </p:pic>
      <p:pic>
        <p:nvPicPr>
          <p:cNvPr id="138" name="Google Shape;138;p22"/>
          <p:cNvPicPr preferRelativeResize="0"/>
          <p:nvPr/>
        </p:nvPicPr>
        <p:blipFill>
          <a:blip r:embed="rId6">
            <a:alphaModFix/>
          </a:blip>
          <a:stretch>
            <a:fillRect/>
          </a:stretch>
        </p:blipFill>
        <p:spPr>
          <a:xfrm>
            <a:off x="2" y="1902050"/>
            <a:ext cx="4875133" cy="3241450"/>
          </a:xfrm>
          <a:prstGeom prst="rect">
            <a:avLst/>
          </a:prstGeom>
          <a:noFill/>
          <a:ln>
            <a:noFill/>
          </a:ln>
        </p:spPr>
      </p:pic>
      <p:pic>
        <p:nvPicPr>
          <p:cNvPr id="139" name="Google Shape;139;p22"/>
          <p:cNvPicPr preferRelativeResize="0"/>
          <p:nvPr/>
        </p:nvPicPr>
        <p:blipFill>
          <a:blip r:embed="rId7">
            <a:alphaModFix/>
          </a:blip>
          <a:stretch>
            <a:fillRect/>
          </a:stretch>
        </p:blipFill>
        <p:spPr>
          <a:xfrm>
            <a:off x="2605250" y="0"/>
            <a:ext cx="4121725" cy="3091300"/>
          </a:xfrm>
          <a:prstGeom prst="rect">
            <a:avLst/>
          </a:prstGeom>
          <a:noFill/>
          <a:ln>
            <a:noFill/>
          </a:ln>
        </p:spPr>
      </p:pic>
      <p:pic>
        <p:nvPicPr>
          <p:cNvPr id="140" name="Google Shape;140;p22"/>
          <p:cNvPicPr preferRelativeResize="0"/>
          <p:nvPr/>
        </p:nvPicPr>
        <p:blipFill>
          <a:blip r:embed="rId8">
            <a:alphaModFix/>
          </a:blip>
          <a:stretch>
            <a:fillRect/>
          </a:stretch>
        </p:blipFill>
        <p:spPr>
          <a:xfrm>
            <a:off x="0" y="-2"/>
            <a:ext cx="3596400" cy="3348625"/>
          </a:xfrm>
          <a:prstGeom prst="rect">
            <a:avLst/>
          </a:prstGeom>
          <a:noFill/>
          <a:ln>
            <a:noFill/>
          </a:ln>
        </p:spPr>
      </p:pic>
      <p:pic>
        <p:nvPicPr>
          <p:cNvPr id="141" name="Google Shape;141;p22"/>
          <p:cNvPicPr preferRelativeResize="0"/>
          <p:nvPr/>
        </p:nvPicPr>
        <p:blipFill>
          <a:blip r:embed="rId9">
            <a:alphaModFix/>
          </a:blip>
          <a:stretch>
            <a:fillRect/>
          </a:stretch>
        </p:blipFill>
        <p:spPr>
          <a:xfrm>
            <a:off x="4228200" y="1123950"/>
            <a:ext cx="3658500" cy="2439000"/>
          </a:xfrm>
          <a:prstGeom prst="rect">
            <a:avLst/>
          </a:prstGeom>
          <a:noFill/>
          <a:ln>
            <a:noFill/>
          </a:ln>
        </p:spPr>
      </p:pic>
      <p:pic>
        <p:nvPicPr>
          <p:cNvPr id="142" name="Google Shape;142;p22"/>
          <p:cNvPicPr preferRelativeResize="0"/>
          <p:nvPr/>
        </p:nvPicPr>
        <p:blipFill rotWithShape="1">
          <a:blip r:embed="rId10">
            <a:alphaModFix/>
          </a:blip>
          <a:srcRect t="6151" b="6098"/>
          <a:stretch/>
        </p:blipFill>
        <p:spPr>
          <a:xfrm>
            <a:off x="0" y="2397625"/>
            <a:ext cx="4172476" cy="2745876"/>
          </a:xfrm>
          <a:prstGeom prst="rect">
            <a:avLst/>
          </a:prstGeom>
          <a:noFill/>
          <a:ln>
            <a:noFill/>
          </a:ln>
        </p:spPr>
      </p:pic>
      <p:pic>
        <p:nvPicPr>
          <p:cNvPr id="143" name="Google Shape;143;p22"/>
          <p:cNvPicPr preferRelativeResize="0"/>
          <p:nvPr/>
        </p:nvPicPr>
        <p:blipFill>
          <a:blip r:embed="rId11">
            <a:alphaModFix/>
          </a:blip>
          <a:stretch>
            <a:fillRect/>
          </a:stretch>
        </p:blipFill>
        <p:spPr>
          <a:xfrm>
            <a:off x="5324275" y="6"/>
            <a:ext cx="3850100" cy="2618625"/>
          </a:xfrm>
          <a:prstGeom prst="rect">
            <a:avLst/>
          </a:prstGeom>
          <a:noFill/>
          <a:ln>
            <a:noFill/>
          </a:ln>
        </p:spPr>
      </p:pic>
      <p:pic>
        <p:nvPicPr>
          <p:cNvPr id="144" name="Google Shape;144;p22"/>
          <p:cNvPicPr preferRelativeResize="0"/>
          <p:nvPr/>
        </p:nvPicPr>
        <p:blipFill rotWithShape="1">
          <a:blip r:embed="rId12">
            <a:alphaModFix/>
          </a:blip>
          <a:srcRect l="37285" t="4038" r="1791" b="2686"/>
          <a:stretch/>
        </p:blipFill>
        <p:spPr>
          <a:xfrm>
            <a:off x="3475875" y="0"/>
            <a:ext cx="2477975" cy="2665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284225" y="129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Other considerations...</a:t>
            </a:r>
            <a:endParaRPr/>
          </a:p>
        </p:txBody>
      </p:sp>
      <p:sp>
        <p:nvSpPr>
          <p:cNvPr id="150" name="Google Shape;150;p23"/>
          <p:cNvSpPr txBox="1">
            <a:spLocks noGrp="1"/>
          </p:cNvSpPr>
          <p:nvPr>
            <p:ph type="body" idx="1"/>
          </p:nvPr>
        </p:nvSpPr>
        <p:spPr>
          <a:xfrm>
            <a:off x="311700" y="733575"/>
            <a:ext cx="8832300" cy="1065600"/>
          </a:xfrm>
          <a:prstGeom prst="rect">
            <a:avLst/>
          </a:prstGeom>
        </p:spPr>
        <p:txBody>
          <a:bodyPr spcFirstLastPara="1" wrap="square" lIns="91425" tIns="91425" rIns="91425" bIns="91425" anchor="t" anchorCtr="0">
            <a:noAutofit/>
          </a:bodyPr>
          <a:lstStyle/>
          <a:p>
            <a:pPr marL="457200" lvl="0" indent="-406400">
              <a:spcBef>
                <a:spcPts val="0"/>
              </a:spcBef>
              <a:spcAft>
                <a:spcPts val="0"/>
              </a:spcAft>
              <a:buClr>
                <a:srgbClr val="FFFFFF"/>
              </a:buClr>
              <a:buSzPts val="2800"/>
              <a:buFont typeface="Oswald"/>
              <a:buChar char="●"/>
            </a:pPr>
            <a:r>
              <a:rPr lang="en" sz="2800" u="sng">
                <a:solidFill>
                  <a:schemeClr val="hlink"/>
                </a:solidFill>
                <a:latin typeface="Oswald"/>
                <a:ea typeface="Oswald"/>
                <a:cs typeface="Oswald"/>
                <a:sym typeface="Oswald"/>
                <a:hlinkClick r:id="rId3"/>
              </a:rPr>
              <a:t>USDA</a:t>
            </a:r>
            <a:r>
              <a:rPr lang="en" sz="2800">
                <a:solidFill>
                  <a:srgbClr val="FFFFFF"/>
                </a:solidFill>
                <a:latin typeface="Oswald"/>
                <a:ea typeface="Oswald"/>
                <a:cs typeface="Oswald"/>
                <a:sym typeface="Oswald"/>
              </a:rPr>
              <a:t> (2016): Poverty threshold for 1 adult/2 child household: $19,337. </a:t>
            </a:r>
            <a:r>
              <a:rPr lang="en" sz="2800" u="sng">
                <a:solidFill>
                  <a:schemeClr val="hlink"/>
                </a:solidFill>
                <a:latin typeface="Oswald"/>
                <a:ea typeface="Oswald"/>
                <a:cs typeface="Oswald"/>
                <a:sym typeface="Oswald"/>
                <a:hlinkClick r:id="rId4"/>
              </a:rPr>
              <a:t>SNAP Benefit</a:t>
            </a:r>
            <a:r>
              <a:rPr lang="en" sz="2800">
                <a:solidFill>
                  <a:srgbClr val="FFFFFF"/>
                </a:solidFill>
                <a:latin typeface="Oswald"/>
                <a:ea typeface="Oswald"/>
                <a:cs typeface="Oswald"/>
                <a:sym typeface="Oswald"/>
              </a:rPr>
              <a:t> eligibility income is $37,296.</a:t>
            </a:r>
            <a:endParaRPr sz="2800">
              <a:solidFill>
                <a:srgbClr val="FFFFFF"/>
              </a:solidFill>
              <a:latin typeface="Oswald"/>
              <a:ea typeface="Oswald"/>
              <a:cs typeface="Oswald"/>
              <a:sym typeface="Oswald"/>
            </a:endParaRPr>
          </a:p>
        </p:txBody>
      </p:sp>
      <p:sp>
        <p:nvSpPr>
          <p:cNvPr id="151" name="Google Shape;151;p23"/>
          <p:cNvSpPr txBox="1"/>
          <p:nvPr/>
        </p:nvSpPr>
        <p:spPr>
          <a:xfrm>
            <a:off x="311700" y="1922850"/>
            <a:ext cx="8570100" cy="1881600"/>
          </a:xfrm>
          <a:prstGeom prst="rect">
            <a:avLst/>
          </a:prstGeom>
          <a:noFill/>
          <a:ln>
            <a:noFill/>
          </a:ln>
        </p:spPr>
        <p:txBody>
          <a:bodyPr spcFirstLastPara="1" wrap="square" lIns="91425" tIns="91425" rIns="91425" bIns="91425" anchor="t" anchorCtr="0">
            <a:noAutofit/>
          </a:bodyPr>
          <a:lstStyle/>
          <a:p>
            <a:pPr marL="457200" lvl="0" indent="-406400">
              <a:spcBef>
                <a:spcPts val="0"/>
              </a:spcBef>
              <a:spcAft>
                <a:spcPts val="0"/>
              </a:spcAft>
              <a:buClr>
                <a:srgbClr val="FFFFFF"/>
              </a:buClr>
              <a:buSzPts val="2800"/>
              <a:buFont typeface="Oswald"/>
              <a:buChar char="●"/>
            </a:pPr>
            <a:r>
              <a:rPr lang="en" sz="2800" u="sng">
                <a:solidFill>
                  <a:schemeClr val="hlink"/>
                </a:solidFill>
                <a:latin typeface="Oswald"/>
                <a:ea typeface="Oswald"/>
                <a:cs typeface="Oswald"/>
                <a:sym typeface="Oswald"/>
                <a:hlinkClick r:id="rId5"/>
              </a:rPr>
              <a:t>Harvard School of Public Health</a:t>
            </a:r>
            <a:r>
              <a:rPr lang="en" sz="2800">
                <a:solidFill>
                  <a:srgbClr val="FFFFFF"/>
                </a:solidFill>
                <a:latin typeface="Oswald"/>
                <a:ea typeface="Oswald"/>
                <a:cs typeface="Oswald"/>
                <a:sym typeface="Oswald"/>
              </a:rPr>
              <a:t> (2017): “There are 16.9 million Americans living in poverty in the suburbs - more than in cities or rural communities...40% of the uninsured population live in the suburbs.”</a:t>
            </a:r>
            <a:endParaRPr sz="2800">
              <a:solidFill>
                <a:srgbClr val="FFFFFF"/>
              </a:solidFill>
              <a:latin typeface="Oswald"/>
              <a:ea typeface="Oswald"/>
              <a:cs typeface="Oswald"/>
              <a:sym typeface="Oswald"/>
            </a:endParaRPr>
          </a:p>
        </p:txBody>
      </p:sp>
      <p:sp>
        <p:nvSpPr>
          <p:cNvPr id="152" name="Google Shape;152;p23"/>
          <p:cNvSpPr txBox="1"/>
          <p:nvPr/>
        </p:nvSpPr>
        <p:spPr>
          <a:xfrm>
            <a:off x="311700" y="3804450"/>
            <a:ext cx="8295600" cy="1002600"/>
          </a:xfrm>
          <a:prstGeom prst="rect">
            <a:avLst/>
          </a:prstGeom>
          <a:noFill/>
          <a:ln>
            <a:noFill/>
          </a:ln>
        </p:spPr>
        <p:txBody>
          <a:bodyPr spcFirstLastPara="1" wrap="square" lIns="91425" tIns="91425" rIns="91425" bIns="91425" anchor="t" anchorCtr="0">
            <a:noAutofit/>
          </a:bodyPr>
          <a:lstStyle/>
          <a:p>
            <a:pPr marL="457200" lvl="0" indent="-406400">
              <a:spcBef>
                <a:spcPts val="0"/>
              </a:spcBef>
              <a:spcAft>
                <a:spcPts val="0"/>
              </a:spcAft>
              <a:buClr>
                <a:srgbClr val="FFFFFF"/>
              </a:buClr>
              <a:buSzPts val="2800"/>
              <a:buFont typeface="Oswald"/>
              <a:buChar char="●"/>
            </a:pPr>
            <a:r>
              <a:rPr lang="en" sz="2800" u="sng">
                <a:solidFill>
                  <a:schemeClr val="hlink"/>
                </a:solidFill>
                <a:latin typeface="Oswald"/>
                <a:ea typeface="Oswald"/>
                <a:cs typeface="Oswald"/>
                <a:sym typeface="Oswald"/>
                <a:hlinkClick r:id="rId6"/>
              </a:rPr>
              <a:t>Community Food Bank of New Jersey</a:t>
            </a:r>
            <a:r>
              <a:rPr lang="en" sz="2800">
                <a:solidFill>
                  <a:srgbClr val="FFFFFF"/>
                </a:solidFill>
                <a:latin typeface="Oswald"/>
                <a:ea typeface="Oswald"/>
                <a:cs typeface="Oswald"/>
                <a:sym typeface="Oswald"/>
              </a:rPr>
              <a:t> (2016): 16.8% of children are food insecure. </a:t>
            </a:r>
            <a:endParaRPr sz="280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10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gtEl>
                                        <p:attrNameLst>
                                          <p:attrName>style.visibility</p:attrName>
                                        </p:attrNameLst>
                                      </p:cBhvr>
                                      <p:to>
                                        <p:strVal val="visible"/>
                                      </p:to>
                                    </p:set>
                                    <p:animEffect transition="in" filter="fade">
                                      <p:cBhvr>
                                        <p:cTn id="17"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a:t>Who Are We Missing in the School Community?</a:t>
            </a:r>
            <a:endParaRPr sz="3600"/>
          </a:p>
        </p:txBody>
      </p:sp>
      <p:sp>
        <p:nvSpPr>
          <p:cNvPr id="158" name="Google Shape;158;p24"/>
          <p:cNvSpPr txBox="1">
            <a:spLocks noGrp="1"/>
          </p:cNvSpPr>
          <p:nvPr>
            <p:ph type="body" idx="1"/>
          </p:nvPr>
        </p:nvSpPr>
        <p:spPr>
          <a:xfrm>
            <a:off x="311700" y="13255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a:p>
        </p:txBody>
      </p:sp>
      <p:pic>
        <p:nvPicPr>
          <p:cNvPr id="159" name="Google Shape;159;p24"/>
          <p:cNvPicPr preferRelativeResize="0"/>
          <p:nvPr/>
        </p:nvPicPr>
        <p:blipFill>
          <a:blip r:embed="rId3">
            <a:alphaModFix/>
          </a:blip>
          <a:stretch>
            <a:fillRect/>
          </a:stretch>
        </p:blipFill>
        <p:spPr>
          <a:xfrm>
            <a:off x="86638" y="1152425"/>
            <a:ext cx="6448425" cy="1981200"/>
          </a:xfrm>
          <a:prstGeom prst="rect">
            <a:avLst/>
          </a:prstGeom>
          <a:noFill/>
          <a:ln>
            <a:noFill/>
          </a:ln>
        </p:spPr>
      </p:pic>
      <p:pic>
        <p:nvPicPr>
          <p:cNvPr id="160" name="Google Shape;160;p24"/>
          <p:cNvPicPr preferRelativeResize="0"/>
          <p:nvPr/>
        </p:nvPicPr>
        <p:blipFill>
          <a:blip r:embed="rId4">
            <a:alphaModFix/>
          </a:blip>
          <a:stretch>
            <a:fillRect/>
          </a:stretch>
        </p:blipFill>
        <p:spPr>
          <a:xfrm>
            <a:off x="3656425" y="3594350"/>
            <a:ext cx="5381800" cy="1437900"/>
          </a:xfrm>
          <a:prstGeom prst="rect">
            <a:avLst/>
          </a:prstGeom>
          <a:noFill/>
          <a:ln>
            <a:noFill/>
          </a:ln>
        </p:spPr>
      </p:pic>
      <p:pic>
        <p:nvPicPr>
          <p:cNvPr id="161" name="Google Shape;161;p24"/>
          <p:cNvPicPr preferRelativeResize="0"/>
          <p:nvPr/>
        </p:nvPicPr>
        <p:blipFill>
          <a:blip r:embed="rId5">
            <a:alphaModFix/>
          </a:blip>
          <a:stretch>
            <a:fillRect/>
          </a:stretch>
        </p:blipFill>
        <p:spPr>
          <a:xfrm>
            <a:off x="3770725" y="3195451"/>
            <a:ext cx="3029575" cy="460724"/>
          </a:xfrm>
          <a:prstGeom prst="rect">
            <a:avLst/>
          </a:prstGeom>
          <a:noFill/>
          <a:ln>
            <a:noFill/>
          </a:ln>
        </p:spPr>
      </p:pic>
      <p:sp>
        <p:nvSpPr>
          <p:cNvPr id="162" name="Google Shape;162;p24"/>
          <p:cNvSpPr txBox="1"/>
          <p:nvPr/>
        </p:nvSpPr>
        <p:spPr>
          <a:xfrm>
            <a:off x="1610725" y="4571450"/>
            <a:ext cx="2160000" cy="460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6"/>
              </a:rPr>
              <a:t>New York Times, 4/2/18</a:t>
            </a:r>
            <a:endParaRPr/>
          </a:p>
        </p:txBody>
      </p:sp>
      <p:pic>
        <p:nvPicPr>
          <p:cNvPr id="163" name="Google Shape;163;p24"/>
          <p:cNvPicPr preferRelativeResize="0"/>
          <p:nvPr/>
        </p:nvPicPr>
        <p:blipFill>
          <a:blip r:embed="rId7">
            <a:alphaModFix/>
          </a:blip>
          <a:stretch>
            <a:fillRect/>
          </a:stretch>
        </p:blipFill>
        <p:spPr>
          <a:xfrm>
            <a:off x="4485475" y="2364538"/>
            <a:ext cx="1910925" cy="636975"/>
          </a:xfrm>
          <a:prstGeom prst="rect">
            <a:avLst/>
          </a:prstGeom>
          <a:noFill/>
          <a:ln>
            <a:noFill/>
          </a:ln>
        </p:spPr>
      </p:pic>
      <p:sp>
        <p:nvSpPr>
          <p:cNvPr id="164" name="Google Shape;164;p24"/>
          <p:cNvSpPr txBox="1"/>
          <p:nvPr/>
        </p:nvSpPr>
        <p:spPr>
          <a:xfrm>
            <a:off x="86650" y="3133625"/>
            <a:ext cx="2398500" cy="460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8"/>
              </a:rPr>
              <a:t>National Public Radio, 7/31/18</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body" idx="1"/>
          </p:nvPr>
        </p:nvSpPr>
        <p:spPr>
          <a:xfrm>
            <a:off x="311700" y="267625"/>
            <a:ext cx="8520600" cy="68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Oswald"/>
                <a:ea typeface="Oswald"/>
                <a:cs typeface="Oswald"/>
                <a:sym typeface="Oswald"/>
              </a:rPr>
              <a:t>Food Insecurity in New Jersey: </a:t>
            </a:r>
            <a:endParaRPr sz="3600">
              <a:solidFill>
                <a:srgbClr val="FFFFFF"/>
              </a:solidFill>
              <a:latin typeface="Oswald"/>
              <a:ea typeface="Oswald"/>
              <a:cs typeface="Oswald"/>
              <a:sym typeface="Oswald"/>
            </a:endParaRPr>
          </a:p>
          <a:p>
            <a:pPr marL="0" lvl="0" indent="0" algn="ctr" rtl="0">
              <a:spcBef>
                <a:spcPts val="1600"/>
              </a:spcBef>
              <a:spcAft>
                <a:spcPts val="0"/>
              </a:spcAft>
              <a:buNone/>
            </a:pPr>
            <a:r>
              <a:rPr lang="en" sz="3600">
                <a:solidFill>
                  <a:srgbClr val="FFFFFF"/>
                </a:solidFill>
                <a:latin typeface="Oswald"/>
                <a:ea typeface="Oswald"/>
                <a:cs typeface="Oswald"/>
                <a:sym typeface="Oswald"/>
              </a:rPr>
              <a:t>What Can We Look For?</a:t>
            </a:r>
            <a:endParaRPr sz="3600">
              <a:solidFill>
                <a:srgbClr val="FFFFFF"/>
              </a:solidFill>
              <a:latin typeface="Oswald"/>
              <a:ea typeface="Oswald"/>
              <a:cs typeface="Oswald"/>
              <a:sym typeface="Oswald"/>
            </a:endParaRPr>
          </a:p>
          <a:p>
            <a:pPr marL="0" lvl="0" indent="0" algn="ctr">
              <a:spcBef>
                <a:spcPts val="1600"/>
              </a:spcBef>
              <a:spcAft>
                <a:spcPts val="1600"/>
              </a:spcAft>
              <a:buNone/>
            </a:pPr>
            <a:r>
              <a:rPr lang="en" sz="2400" b="1">
                <a:solidFill>
                  <a:srgbClr val="FFFFFF"/>
                </a:solidFill>
                <a:latin typeface="Raleway"/>
                <a:ea typeface="Raleway"/>
                <a:cs typeface="Raleway"/>
                <a:sym typeface="Raleway"/>
              </a:rPr>
              <a:t> </a:t>
            </a:r>
            <a:endParaRPr sz="2400" b="1">
              <a:solidFill>
                <a:srgbClr val="FFFFFF"/>
              </a:solidFill>
              <a:latin typeface="Raleway"/>
              <a:ea typeface="Raleway"/>
              <a:cs typeface="Raleway"/>
              <a:sym typeface="Raleway"/>
            </a:endParaRPr>
          </a:p>
        </p:txBody>
      </p:sp>
      <p:sp>
        <p:nvSpPr>
          <p:cNvPr id="170" name="Google Shape;170;p25"/>
          <p:cNvSpPr txBox="1"/>
          <p:nvPr/>
        </p:nvSpPr>
        <p:spPr>
          <a:xfrm>
            <a:off x="321300" y="1755975"/>
            <a:ext cx="8501400" cy="3303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i="1">
                <a:solidFill>
                  <a:srgbClr val="FFFFFF"/>
                </a:solidFill>
                <a:latin typeface="Raleway"/>
                <a:ea typeface="Raleway"/>
                <a:cs typeface="Raleway"/>
                <a:sym typeface="Raleway"/>
              </a:rPr>
              <a:t> “If one person in eight starves regularly in the world, this is… the result of his inability to establish entitlement to enough food; the question of the physical availability of the food is not directly involved.” </a:t>
            </a:r>
            <a:endParaRPr sz="2400" b="1" i="1">
              <a:solidFill>
                <a:srgbClr val="FFFFFF"/>
              </a:solidFill>
              <a:latin typeface="Raleway"/>
              <a:ea typeface="Raleway"/>
              <a:cs typeface="Raleway"/>
              <a:sym typeface="Raleway"/>
            </a:endParaRPr>
          </a:p>
          <a:p>
            <a:pPr marL="0" lvl="0" indent="0" algn="ctr" rtl="0">
              <a:spcBef>
                <a:spcPts val="1600"/>
              </a:spcBef>
              <a:spcAft>
                <a:spcPts val="0"/>
              </a:spcAft>
              <a:buNone/>
            </a:pPr>
            <a:r>
              <a:rPr lang="en" sz="2200" b="1">
                <a:solidFill>
                  <a:srgbClr val="FFFFFF"/>
                </a:solidFill>
                <a:latin typeface="Raleway"/>
                <a:ea typeface="Raleway"/>
                <a:cs typeface="Raleway"/>
                <a:sym typeface="Raleway"/>
              </a:rPr>
              <a:t>-Amartya Sen, </a:t>
            </a:r>
            <a:endParaRPr sz="2200" b="1">
              <a:solidFill>
                <a:srgbClr val="FFFFFF"/>
              </a:solidFill>
              <a:latin typeface="Raleway"/>
              <a:ea typeface="Raleway"/>
              <a:cs typeface="Raleway"/>
              <a:sym typeface="Raleway"/>
            </a:endParaRPr>
          </a:p>
          <a:p>
            <a:pPr marL="0" lvl="0" indent="0" algn="ctr" rtl="0">
              <a:spcBef>
                <a:spcPts val="0"/>
              </a:spcBef>
              <a:spcAft>
                <a:spcPts val="0"/>
              </a:spcAft>
              <a:buNone/>
            </a:pPr>
            <a:r>
              <a:rPr lang="en" sz="2200" b="1">
                <a:solidFill>
                  <a:srgbClr val="FFFFFF"/>
                </a:solidFill>
                <a:latin typeface="Raleway"/>
                <a:ea typeface="Raleway"/>
                <a:cs typeface="Raleway"/>
                <a:sym typeface="Raleway"/>
              </a:rPr>
              <a:t>1998 Nobel Laureate, Economics</a:t>
            </a:r>
            <a:endParaRPr sz="2200" b="1">
              <a:solidFill>
                <a:srgbClr val="FFFFFF"/>
              </a:solidFill>
              <a:latin typeface="Raleway"/>
              <a:ea typeface="Raleway"/>
              <a:cs typeface="Raleway"/>
              <a:sym typeface="Raleway"/>
            </a:endParaRPr>
          </a:p>
          <a:p>
            <a:pPr marL="0" lvl="0" indent="0" algn="ctr" rtl="0">
              <a:spcBef>
                <a:spcPts val="0"/>
              </a:spcBef>
              <a:spcAft>
                <a:spcPts val="0"/>
              </a:spcAft>
              <a:buNone/>
            </a:pPr>
            <a:r>
              <a:rPr lang="en" sz="2200" b="1" i="1" u="sng">
                <a:solidFill>
                  <a:schemeClr val="accent5"/>
                </a:solidFill>
                <a:latin typeface="Raleway"/>
                <a:ea typeface="Raleway"/>
                <a:cs typeface="Raleway"/>
                <a:sym typeface="Raleway"/>
                <a:hlinkClick r:id="rId3"/>
              </a:rPr>
              <a:t>Poverty and Famines: An Essay on Entitlement and Deprivation</a:t>
            </a:r>
            <a:endParaRPr sz="2200" b="1" i="1">
              <a:solidFill>
                <a:srgbClr val="FFFFFF"/>
              </a:solidFill>
              <a:latin typeface="Raleway"/>
              <a:ea typeface="Raleway"/>
              <a:cs typeface="Raleway"/>
              <a:sym typeface="Raleway"/>
            </a:endParaRPr>
          </a:p>
          <a:p>
            <a:pPr marL="0" lvl="0" indent="0" algn="ctr" rtl="0">
              <a:spcBef>
                <a:spcPts val="0"/>
              </a:spcBef>
              <a:spcAft>
                <a:spcPts val="0"/>
              </a:spcAft>
              <a:buNone/>
            </a:pPr>
            <a:endParaRPr sz="2200" b="1">
              <a:solidFill>
                <a:srgbClr val="FFFFFF"/>
              </a:solidFill>
              <a:latin typeface="Raleway"/>
              <a:ea typeface="Raleway"/>
              <a:cs typeface="Raleway"/>
              <a:sym typeface="Raleway"/>
            </a:endParaRPr>
          </a:p>
          <a:p>
            <a:pPr marL="0" lvl="0" indent="0">
              <a:spcBef>
                <a:spcPts val="16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8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0" y="309025"/>
            <a:ext cx="8832300" cy="741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Think About </a:t>
            </a:r>
            <a:r>
              <a:rPr lang="en" i="1"/>
              <a:t>Your </a:t>
            </a:r>
            <a:r>
              <a:rPr lang="en"/>
              <a:t>Students and School Community Members...</a:t>
            </a:r>
            <a:endParaRPr/>
          </a:p>
        </p:txBody>
      </p:sp>
      <p:sp>
        <p:nvSpPr>
          <p:cNvPr id="176" name="Google Shape;176;p26"/>
          <p:cNvSpPr txBox="1">
            <a:spLocks noGrp="1"/>
          </p:cNvSpPr>
          <p:nvPr>
            <p:ph type="body" idx="1"/>
          </p:nvPr>
        </p:nvSpPr>
        <p:spPr>
          <a:xfrm>
            <a:off x="136000" y="1317300"/>
            <a:ext cx="8696400" cy="3654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FFFFF"/>
                </a:solidFill>
                <a:latin typeface="Oswald"/>
                <a:ea typeface="Oswald"/>
                <a:cs typeface="Oswald"/>
                <a:sym typeface="Oswald"/>
              </a:rPr>
              <a:t>What signs would indicate to you that a person </a:t>
            </a:r>
            <a:r>
              <a:rPr lang="en" sz="3000" i="1">
                <a:solidFill>
                  <a:srgbClr val="FFFFFF"/>
                </a:solidFill>
                <a:latin typeface="Oswald"/>
                <a:ea typeface="Oswald"/>
                <a:cs typeface="Oswald"/>
                <a:sym typeface="Oswald"/>
              </a:rPr>
              <a:t>in your educational setting</a:t>
            </a:r>
            <a:r>
              <a:rPr lang="en" sz="3000">
                <a:solidFill>
                  <a:srgbClr val="FFFFFF"/>
                </a:solidFill>
                <a:latin typeface="Oswald"/>
                <a:ea typeface="Oswald"/>
                <a:cs typeface="Oswald"/>
                <a:sym typeface="Oswald"/>
              </a:rPr>
              <a:t> is food insecure? Choose a thought partner or two in your area and jot down some “look fors.”</a:t>
            </a:r>
            <a:endParaRPr sz="3000">
              <a:solidFill>
                <a:srgbClr val="FFFFFF"/>
              </a:solidFill>
              <a:latin typeface="Oswald"/>
              <a:ea typeface="Oswald"/>
              <a:cs typeface="Oswald"/>
              <a:sym typeface="Oswald"/>
            </a:endParaRPr>
          </a:p>
          <a:p>
            <a:pPr marL="0" lvl="0" indent="0">
              <a:spcBef>
                <a:spcPts val="1600"/>
              </a:spcBef>
              <a:spcAft>
                <a:spcPts val="0"/>
              </a:spcAft>
              <a:buNone/>
            </a:pPr>
            <a:r>
              <a:rPr lang="en" sz="3000">
                <a:solidFill>
                  <a:srgbClr val="FFFFFF"/>
                </a:solidFill>
                <a:latin typeface="Oswald"/>
                <a:ea typeface="Oswald"/>
                <a:cs typeface="Oswald"/>
                <a:sym typeface="Oswald"/>
              </a:rPr>
              <a:t>You have 5 minutes. </a:t>
            </a:r>
            <a:endParaRPr sz="3000">
              <a:solidFill>
                <a:srgbClr val="FFFFFF"/>
              </a:solidFill>
              <a:latin typeface="Oswald"/>
              <a:ea typeface="Oswald"/>
              <a:cs typeface="Oswald"/>
              <a:sym typeface="Oswald"/>
            </a:endParaRPr>
          </a:p>
          <a:p>
            <a:pPr marL="0" lvl="0" indent="0">
              <a:spcBef>
                <a:spcPts val="1600"/>
              </a:spcBef>
              <a:spcAft>
                <a:spcPts val="1600"/>
              </a:spcAft>
              <a:buNone/>
            </a:pPr>
            <a:r>
              <a:rPr lang="en" sz="3000">
                <a:solidFill>
                  <a:srgbClr val="FFFFFF"/>
                </a:solidFill>
                <a:latin typeface="Oswald"/>
                <a:ea typeface="Oswald"/>
                <a:cs typeface="Oswald"/>
                <a:sym typeface="Oswald"/>
              </a:rPr>
              <a:t>Be ready to share two to </a:t>
            </a:r>
            <a:r>
              <a:rPr lang="en" sz="3000" b="1">
                <a:solidFill>
                  <a:srgbClr val="FFFFFF"/>
                </a:solidFill>
                <a:latin typeface="Oswald"/>
                <a:ea typeface="Oswald"/>
                <a:cs typeface="Oswald"/>
                <a:sym typeface="Oswald"/>
              </a:rPr>
              <a:t>three ideas!</a:t>
            </a:r>
            <a:endParaRPr sz="3000" b="1">
              <a:solidFill>
                <a:srgbClr val="FFFFFF"/>
              </a:solidFill>
              <a:latin typeface="Oswald"/>
              <a:ea typeface="Oswald"/>
              <a:cs typeface="Oswald"/>
              <a:sym typeface="Oswald"/>
            </a:endParaRPr>
          </a:p>
        </p:txBody>
      </p:sp>
      <p:pic>
        <p:nvPicPr>
          <p:cNvPr id="177" name="Google Shape;177;p26"/>
          <p:cNvPicPr preferRelativeResize="0"/>
          <p:nvPr/>
        </p:nvPicPr>
        <p:blipFill>
          <a:blip r:embed="rId3">
            <a:alphaModFix/>
          </a:blip>
          <a:stretch>
            <a:fillRect/>
          </a:stretch>
        </p:blipFill>
        <p:spPr>
          <a:xfrm>
            <a:off x="5582321" y="2925400"/>
            <a:ext cx="3325524" cy="22181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212775" y="2842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a:t>Is the community member...</a:t>
            </a:r>
            <a:endParaRPr sz="3600"/>
          </a:p>
        </p:txBody>
      </p:sp>
      <p:sp>
        <p:nvSpPr>
          <p:cNvPr id="183" name="Google Shape;183;p27"/>
          <p:cNvSpPr txBox="1">
            <a:spLocks noGrp="1"/>
          </p:cNvSpPr>
          <p:nvPr>
            <p:ph type="body" idx="1"/>
          </p:nvPr>
        </p:nvSpPr>
        <p:spPr>
          <a:xfrm>
            <a:off x="346200" y="1140000"/>
            <a:ext cx="5252100" cy="652800"/>
          </a:xfrm>
          <a:prstGeom prst="rect">
            <a:avLst/>
          </a:prstGeom>
        </p:spPr>
        <p:txBody>
          <a:bodyPr spcFirstLastPara="1" wrap="square" lIns="91425" tIns="91425" rIns="91425" bIns="91425" anchor="t" anchorCtr="0">
            <a:noAutofit/>
          </a:bodyPr>
          <a:lstStyle/>
          <a:p>
            <a:pPr marL="457200" lvl="0" indent="-381000">
              <a:spcBef>
                <a:spcPts val="0"/>
              </a:spcBef>
              <a:spcAft>
                <a:spcPts val="0"/>
              </a:spcAft>
              <a:buClr>
                <a:srgbClr val="FFFFFF"/>
              </a:buClr>
              <a:buSzPts val="2400"/>
              <a:buFont typeface="Oswald"/>
              <a:buChar char="●"/>
            </a:pPr>
            <a:r>
              <a:rPr lang="en" sz="2400">
                <a:solidFill>
                  <a:srgbClr val="FFFFFF"/>
                </a:solidFill>
                <a:latin typeface="Oswald"/>
                <a:ea typeface="Oswald"/>
                <a:cs typeface="Oswald"/>
                <a:sym typeface="Oswald"/>
              </a:rPr>
              <a:t>Anxious for the next meal to be served?</a:t>
            </a:r>
            <a:endParaRPr sz="2400">
              <a:solidFill>
                <a:srgbClr val="FFFFFF"/>
              </a:solidFill>
              <a:latin typeface="Oswald"/>
              <a:ea typeface="Oswald"/>
              <a:cs typeface="Oswald"/>
              <a:sym typeface="Oswald"/>
            </a:endParaRPr>
          </a:p>
        </p:txBody>
      </p:sp>
      <p:sp>
        <p:nvSpPr>
          <p:cNvPr id="184" name="Google Shape;184;p27"/>
          <p:cNvSpPr txBox="1"/>
          <p:nvPr/>
        </p:nvSpPr>
        <p:spPr>
          <a:xfrm>
            <a:off x="346200" y="1792800"/>
            <a:ext cx="5440200" cy="652800"/>
          </a:xfrm>
          <a:prstGeom prst="rect">
            <a:avLst/>
          </a:prstGeom>
          <a:noFill/>
          <a:ln>
            <a:noFill/>
          </a:ln>
        </p:spPr>
        <p:txBody>
          <a:bodyPr spcFirstLastPara="1" wrap="square" lIns="91425" tIns="91425" rIns="91425" bIns="91425" anchor="t" anchorCtr="0">
            <a:noAutofit/>
          </a:bodyPr>
          <a:lstStyle/>
          <a:p>
            <a:pPr marL="457200" lvl="0" indent="-381000" rtl="0">
              <a:lnSpc>
                <a:spcPct val="115000"/>
              </a:lnSpc>
              <a:spcBef>
                <a:spcPts val="0"/>
              </a:spcBef>
              <a:spcAft>
                <a:spcPts val="0"/>
              </a:spcAft>
              <a:buClr>
                <a:srgbClr val="FFFFFF"/>
              </a:buClr>
              <a:buSzPts val="2400"/>
              <a:buFont typeface="Oswald"/>
              <a:buChar char="●"/>
            </a:pPr>
            <a:r>
              <a:rPr lang="en" sz="2400">
                <a:solidFill>
                  <a:srgbClr val="FFFFFF"/>
                </a:solidFill>
                <a:latin typeface="Oswald"/>
                <a:ea typeface="Oswald"/>
                <a:cs typeface="Oswald"/>
                <a:sym typeface="Oswald"/>
              </a:rPr>
              <a:t>Lingering for a second helping or more?</a:t>
            </a:r>
            <a:endParaRPr sz="2400">
              <a:solidFill>
                <a:srgbClr val="FFFFFF"/>
              </a:solidFill>
              <a:latin typeface="Oswald"/>
              <a:ea typeface="Oswald"/>
              <a:cs typeface="Oswald"/>
              <a:sym typeface="Oswald"/>
            </a:endParaRPr>
          </a:p>
        </p:txBody>
      </p:sp>
      <p:sp>
        <p:nvSpPr>
          <p:cNvPr id="185" name="Google Shape;185;p27"/>
          <p:cNvSpPr txBox="1"/>
          <p:nvPr/>
        </p:nvSpPr>
        <p:spPr>
          <a:xfrm>
            <a:off x="346200" y="2445600"/>
            <a:ext cx="8308800" cy="572700"/>
          </a:xfrm>
          <a:prstGeom prst="rect">
            <a:avLst/>
          </a:prstGeom>
          <a:noFill/>
          <a:ln>
            <a:noFill/>
          </a:ln>
        </p:spPr>
        <p:txBody>
          <a:bodyPr spcFirstLastPara="1" wrap="square" lIns="91425" tIns="91425" rIns="91425" bIns="91425" anchor="t" anchorCtr="0">
            <a:noAutofit/>
          </a:bodyPr>
          <a:lstStyle/>
          <a:p>
            <a:pPr marL="457200" lvl="0" indent="-381000" rtl="0">
              <a:lnSpc>
                <a:spcPct val="115000"/>
              </a:lnSpc>
              <a:spcBef>
                <a:spcPts val="0"/>
              </a:spcBef>
              <a:spcAft>
                <a:spcPts val="0"/>
              </a:spcAft>
              <a:buClr>
                <a:srgbClr val="FFFFFF"/>
              </a:buClr>
              <a:buSzPts val="2400"/>
              <a:buFont typeface="Oswald"/>
              <a:buChar char="●"/>
            </a:pPr>
            <a:r>
              <a:rPr lang="en" sz="2400">
                <a:solidFill>
                  <a:srgbClr val="FFFFFF"/>
                </a:solidFill>
                <a:latin typeface="Oswald"/>
                <a:ea typeface="Oswald"/>
                <a:cs typeface="Oswald"/>
                <a:sym typeface="Oswald"/>
              </a:rPr>
              <a:t>Exhibiting extreme hunger on Mondays or returns from breaks? </a:t>
            </a:r>
            <a:endParaRPr sz="2400">
              <a:solidFill>
                <a:srgbClr val="FFFFFF"/>
              </a:solidFill>
              <a:latin typeface="Oswald"/>
              <a:ea typeface="Oswald"/>
              <a:cs typeface="Oswald"/>
              <a:sym typeface="Oswald"/>
            </a:endParaRPr>
          </a:p>
        </p:txBody>
      </p:sp>
      <p:sp>
        <p:nvSpPr>
          <p:cNvPr id="186" name="Google Shape;186;p27"/>
          <p:cNvSpPr txBox="1"/>
          <p:nvPr/>
        </p:nvSpPr>
        <p:spPr>
          <a:xfrm>
            <a:off x="346200" y="3115775"/>
            <a:ext cx="8308800" cy="519300"/>
          </a:xfrm>
          <a:prstGeom prst="rect">
            <a:avLst/>
          </a:prstGeom>
          <a:noFill/>
          <a:ln>
            <a:noFill/>
          </a:ln>
        </p:spPr>
        <p:txBody>
          <a:bodyPr spcFirstLastPara="1" wrap="square" lIns="91425" tIns="91425" rIns="91425" bIns="91425" anchor="t" anchorCtr="0">
            <a:noAutofit/>
          </a:bodyPr>
          <a:lstStyle/>
          <a:p>
            <a:pPr marL="457200" lvl="0" indent="-381000" rtl="0">
              <a:lnSpc>
                <a:spcPct val="115000"/>
              </a:lnSpc>
              <a:spcBef>
                <a:spcPts val="0"/>
              </a:spcBef>
              <a:spcAft>
                <a:spcPts val="0"/>
              </a:spcAft>
              <a:buClr>
                <a:srgbClr val="FFFFFF"/>
              </a:buClr>
              <a:buSzPts val="2400"/>
              <a:buFont typeface="Oswald"/>
              <a:buChar char="●"/>
            </a:pPr>
            <a:r>
              <a:rPr lang="en" sz="2400">
                <a:solidFill>
                  <a:srgbClr val="FFFFFF"/>
                </a:solidFill>
                <a:latin typeface="Oswald"/>
                <a:ea typeface="Oswald"/>
                <a:cs typeface="Oswald"/>
                <a:sym typeface="Oswald"/>
              </a:rPr>
              <a:t>Exhibiting fatigue, short attention span, inability to concentrate?</a:t>
            </a:r>
            <a:endParaRPr sz="2400">
              <a:solidFill>
                <a:srgbClr val="FFFFFF"/>
              </a:solidFill>
              <a:latin typeface="Oswald"/>
              <a:ea typeface="Oswald"/>
              <a:cs typeface="Oswald"/>
              <a:sym typeface="Oswald"/>
            </a:endParaRPr>
          </a:p>
          <a:p>
            <a:pPr marL="0" lvl="0" indent="0">
              <a:spcBef>
                <a:spcPts val="1600"/>
              </a:spcBef>
              <a:spcAft>
                <a:spcPts val="0"/>
              </a:spcAft>
              <a:buNone/>
            </a:pPr>
            <a:endParaRPr/>
          </a:p>
        </p:txBody>
      </p:sp>
      <p:sp>
        <p:nvSpPr>
          <p:cNvPr id="187" name="Google Shape;187;p27"/>
          <p:cNvSpPr txBox="1"/>
          <p:nvPr/>
        </p:nvSpPr>
        <p:spPr>
          <a:xfrm>
            <a:off x="346200" y="3795800"/>
            <a:ext cx="8387100" cy="652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8" name="Google Shape;188;p27"/>
          <p:cNvSpPr txBox="1"/>
          <p:nvPr/>
        </p:nvSpPr>
        <p:spPr>
          <a:xfrm>
            <a:off x="346200" y="3732550"/>
            <a:ext cx="8387100" cy="572700"/>
          </a:xfrm>
          <a:prstGeom prst="rect">
            <a:avLst/>
          </a:prstGeom>
          <a:noFill/>
          <a:ln>
            <a:noFill/>
          </a:ln>
        </p:spPr>
        <p:txBody>
          <a:bodyPr spcFirstLastPara="1" wrap="square" lIns="91425" tIns="91425" rIns="91425" bIns="91425" anchor="t" anchorCtr="0">
            <a:noAutofit/>
          </a:bodyPr>
          <a:lstStyle/>
          <a:p>
            <a:pPr marL="457200" lvl="0" indent="-381000" rtl="0">
              <a:lnSpc>
                <a:spcPct val="115000"/>
              </a:lnSpc>
              <a:spcBef>
                <a:spcPts val="0"/>
              </a:spcBef>
              <a:spcAft>
                <a:spcPts val="0"/>
              </a:spcAft>
              <a:buClr>
                <a:srgbClr val="FFFFFF"/>
              </a:buClr>
              <a:buSzPts val="2400"/>
              <a:buFont typeface="Oswald"/>
              <a:buChar char="●"/>
            </a:pPr>
            <a:r>
              <a:rPr lang="en" sz="2400">
                <a:solidFill>
                  <a:srgbClr val="FFFFFF"/>
                </a:solidFill>
                <a:latin typeface="Oswald"/>
                <a:ea typeface="Oswald"/>
                <a:cs typeface="Oswald"/>
                <a:sym typeface="Oswald"/>
              </a:rPr>
              <a:t>Snacking whenever possible, or asking for snacks?</a:t>
            </a:r>
            <a:endParaRPr sz="2400">
              <a:solidFill>
                <a:srgbClr val="FFFFFF"/>
              </a:solidFill>
              <a:latin typeface="Oswald"/>
              <a:ea typeface="Oswald"/>
              <a:cs typeface="Oswald"/>
              <a:sym typeface="Oswald"/>
            </a:endParaRPr>
          </a:p>
          <a:p>
            <a:pPr marL="0" lvl="0" indent="0">
              <a:spcBef>
                <a:spcPts val="1600"/>
              </a:spcBef>
              <a:spcAft>
                <a:spcPts val="0"/>
              </a:spcAft>
              <a:buNone/>
            </a:pPr>
            <a:endParaRPr/>
          </a:p>
        </p:txBody>
      </p:sp>
      <p:sp>
        <p:nvSpPr>
          <p:cNvPr id="189" name="Google Shape;189;p27"/>
          <p:cNvSpPr txBox="1"/>
          <p:nvPr/>
        </p:nvSpPr>
        <p:spPr>
          <a:xfrm>
            <a:off x="346200" y="4402725"/>
            <a:ext cx="8387100" cy="519300"/>
          </a:xfrm>
          <a:prstGeom prst="rect">
            <a:avLst/>
          </a:prstGeom>
          <a:noFill/>
          <a:ln>
            <a:noFill/>
          </a:ln>
        </p:spPr>
        <p:txBody>
          <a:bodyPr spcFirstLastPara="1" wrap="square" lIns="91425" tIns="91425" rIns="91425" bIns="91425" anchor="t" anchorCtr="0">
            <a:noAutofit/>
          </a:bodyPr>
          <a:lstStyle/>
          <a:p>
            <a:pPr marL="457200" lvl="0" indent="-381000" rtl="0">
              <a:lnSpc>
                <a:spcPct val="115000"/>
              </a:lnSpc>
              <a:spcBef>
                <a:spcPts val="0"/>
              </a:spcBef>
              <a:spcAft>
                <a:spcPts val="0"/>
              </a:spcAft>
              <a:buClr>
                <a:srgbClr val="FFFFFF"/>
              </a:buClr>
              <a:buSzPts val="2400"/>
              <a:buFont typeface="Oswald"/>
              <a:buChar char="●"/>
            </a:pPr>
            <a:r>
              <a:rPr lang="en" sz="2400">
                <a:solidFill>
                  <a:srgbClr val="FFFFFF"/>
                </a:solidFill>
                <a:latin typeface="Oswald"/>
                <a:ea typeface="Oswald"/>
                <a:cs typeface="Oswald"/>
                <a:sym typeface="Oswald"/>
              </a:rPr>
              <a:t>Taking extra food “for later” when it is available?</a:t>
            </a:r>
            <a:endParaRPr sz="2400">
              <a:solidFill>
                <a:srgbClr val="FFFFFF"/>
              </a:solidFill>
              <a:latin typeface="Oswald"/>
              <a:ea typeface="Oswald"/>
              <a:cs typeface="Oswald"/>
              <a:sym typeface="Oswald"/>
            </a:endParaRPr>
          </a:p>
          <a:p>
            <a:pPr marL="0" lvl="0" indent="0">
              <a:spcBef>
                <a:spcPts val="1600"/>
              </a:spcBef>
              <a:spcAft>
                <a:spcPts val="0"/>
              </a:spcAft>
              <a:buNone/>
            </a:pPr>
            <a:endParaRPr/>
          </a:p>
        </p:txBody>
      </p:sp>
      <p:sp>
        <p:nvSpPr>
          <p:cNvPr id="190" name="Google Shape;190;p27"/>
          <p:cNvSpPr txBox="1"/>
          <p:nvPr/>
        </p:nvSpPr>
        <p:spPr>
          <a:xfrm>
            <a:off x="6535200" y="4720575"/>
            <a:ext cx="2608800" cy="498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Montana Food Bank Network</a:t>
            </a:r>
            <a:endParaRPr>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gtEl>
                                        <p:attrNameLst>
                                          <p:attrName>style.visibility</p:attrName>
                                        </p:attrNameLst>
                                      </p:cBhvr>
                                      <p:to>
                                        <p:strVal val="visible"/>
                                      </p:to>
                                    </p:set>
                                    <p:animEffect transition="in" filter="fade">
                                      <p:cBhvr>
                                        <p:cTn id="12" dur="1000"/>
                                        <p:tgtEl>
                                          <p:spTgt spid="1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5"/>
                                        </p:tgtEl>
                                        <p:attrNameLst>
                                          <p:attrName>style.visibility</p:attrName>
                                        </p:attrNameLst>
                                      </p:cBhvr>
                                      <p:to>
                                        <p:strVal val="visible"/>
                                      </p:to>
                                    </p:set>
                                    <p:animEffect transition="in" filter="fade">
                                      <p:cBhvr>
                                        <p:cTn id="17" dur="1000"/>
                                        <p:tgtEl>
                                          <p:spTgt spid="1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1000"/>
                                        <p:tgtEl>
                                          <p:spTgt spid="1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8"/>
                                        </p:tgtEl>
                                        <p:attrNameLst>
                                          <p:attrName>style.visibility</p:attrName>
                                        </p:attrNameLst>
                                      </p:cBhvr>
                                      <p:to>
                                        <p:strVal val="visible"/>
                                      </p:to>
                                    </p:set>
                                    <p:animEffect transition="in" filter="fade">
                                      <p:cBhvr>
                                        <p:cTn id="27" dur="1000"/>
                                        <p:tgtEl>
                                          <p:spTgt spid="1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9"/>
                                        </p:tgtEl>
                                        <p:attrNameLst>
                                          <p:attrName>style.visibility</p:attrName>
                                        </p:attrNameLst>
                                      </p:cBhvr>
                                      <p:to>
                                        <p:strVal val="visible"/>
                                      </p:to>
                                    </p:set>
                                    <p:animEffect transition="in" filter="fade">
                                      <p:cBhvr>
                                        <p:cTn id="32" dur="1000"/>
                                        <p:tgtEl>
                                          <p:spTgt spid="18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0"/>
                                        </p:tgtEl>
                                        <p:attrNameLst>
                                          <p:attrName>style.visibility</p:attrName>
                                        </p:attrNameLst>
                                      </p:cBhvr>
                                      <p:to>
                                        <p:strVal val="visible"/>
                                      </p:to>
                                    </p:set>
                                    <p:animEffect transition="in" filter="fade">
                                      <p:cBhvr>
                                        <p:cTn id="37" dur="1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When It’s Time to Have a Conversation About Food...</a:t>
            </a:r>
            <a:endParaRPr/>
          </a:p>
        </p:txBody>
      </p:sp>
      <p:sp>
        <p:nvSpPr>
          <p:cNvPr id="196" name="Google Shape;196;p28"/>
          <p:cNvSpPr txBox="1">
            <a:spLocks noGrp="1"/>
          </p:cNvSpPr>
          <p:nvPr>
            <p:ph type="body" idx="1"/>
          </p:nvPr>
        </p:nvSpPr>
        <p:spPr>
          <a:xfrm>
            <a:off x="0" y="1152475"/>
            <a:ext cx="9144000" cy="1097700"/>
          </a:xfrm>
          <a:prstGeom prst="rect">
            <a:avLst/>
          </a:prstGeom>
        </p:spPr>
        <p:txBody>
          <a:bodyPr spcFirstLastPara="1" wrap="square" lIns="91425" tIns="91425" rIns="91425" bIns="91425" anchor="t" anchorCtr="0">
            <a:noAutofit/>
          </a:bodyPr>
          <a:lstStyle/>
          <a:p>
            <a:pPr marL="457200" lvl="0" indent="-41910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Make sure it’s happening between people who trust each other. </a:t>
            </a:r>
            <a:endParaRPr sz="3000">
              <a:solidFill>
                <a:srgbClr val="FFFFFF"/>
              </a:solidFill>
              <a:latin typeface="Oswald"/>
              <a:ea typeface="Oswald"/>
              <a:cs typeface="Oswald"/>
              <a:sym typeface="Oswald"/>
            </a:endParaRPr>
          </a:p>
        </p:txBody>
      </p:sp>
      <p:sp>
        <p:nvSpPr>
          <p:cNvPr id="197" name="Google Shape;197;p28"/>
          <p:cNvSpPr txBox="1"/>
          <p:nvPr/>
        </p:nvSpPr>
        <p:spPr>
          <a:xfrm>
            <a:off x="37100" y="2312100"/>
            <a:ext cx="9106800" cy="10977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It must be coming from a place of concern and a desire for healing or growth. </a:t>
            </a:r>
            <a:endParaRPr sz="3000">
              <a:solidFill>
                <a:srgbClr val="FFFFFF"/>
              </a:solidFill>
              <a:latin typeface="Oswald"/>
              <a:ea typeface="Oswald"/>
              <a:cs typeface="Oswald"/>
              <a:sym typeface="Oswald"/>
            </a:endParaRPr>
          </a:p>
          <a:p>
            <a:pPr marL="0" lvl="0" indent="0">
              <a:spcBef>
                <a:spcPts val="1600"/>
              </a:spcBef>
              <a:spcAft>
                <a:spcPts val="0"/>
              </a:spcAft>
              <a:buNone/>
            </a:pPr>
            <a:endParaRPr/>
          </a:p>
        </p:txBody>
      </p:sp>
      <p:sp>
        <p:nvSpPr>
          <p:cNvPr id="198" name="Google Shape;198;p28"/>
          <p:cNvSpPr txBox="1"/>
          <p:nvPr/>
        </p:nvSpPr>
        <p:spPr>
          <a:xfrm>
            <a:off x="24725" y="3486700"/>
            <a:ext cx="9144000" cy="10386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It might not be explicitly about food, but you must be sensitive to any indicators of food insecurity.</a:t>
            </a:r>
            <a:endParaRPr sz="300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1000"/>
                                        <p:tgtEl>
                                          <p:spTgt spid="1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
                                        </p:tgtEl>
                                        <p:attrNameLst>
                                          <p:attrName>style.visibility</p:attrName>
                                        </p:attrNameLst>
                                      </p:cBhvr>
                                      <p:to>
                                        <p:strVal val="visible"/>
                                      </p:to>
                                    </p:set>
                                    <p:animEffect transition="in" filter="fade">
                                      <p:cBhvr>
                                        <p:cTn id="1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311700" y="210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Some One-on-One Conversation Starters...</a:t>
            </a:r>
            <a:endParaRPr/>
          </a:p>
        </p:txBody>
      </p:sp>
      <p:sp>
        <p:nvSpPr>
          <p:cNvPr id="204" name="Google Shape;204;p29"/>
          <p:cNvSpPr txBox="1">
            <a:spLocks noGrp="1"/>
          </p:cNvSpPr>
          <p:nvPr>
            <p:ph type="body" idx="1"/>
          </p:nvPr>
        </p:nvSpPr>
        <p:spPr>
          <a:xfrm>
            <a:off x="311700" y="905175"/>
            <a:ext cx="8689500" cy="572700"/>
          </a:xfrm>
          <a:prstGeom prst="rect">
            <a:avLst/>
          </a:prstGeom>
        </p:spPr>
        <p:txBody>
          <a:bodyPr spcFirstLastPara="1" wrap="square" lIns="91425" tIns="91425" rIns="91425" bIns="91425" anchor="t" anchorCtr="0">
            <a:noAutofit/>
          </a:bodyPr>
          <a:lstStyle/>
          <a:p>
            <a:pPr marL="457200" lvl="0" indent="-41910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“How have you been feeling lately?”</a:t>
            </a:r>
            <a:endParaRPr sz="3000">
              <a:solidFill>
                <a:srgbClr val="FFFFFF"/>
              </a:solidFill>
              <a:latin typeface="Oswald"/>
              <a:ea typeface="Oswald"/>
              <a:cs typeface="Oswald"/>
              <a:sym typeface="Oswald"/>
            </a:endParaRPr>
          </a:p>
        </p:txBody>
      </p:sp>
      <p:sp>
        <p:nvSpPr>
          <p:cNvPr id="205" name="Google Shape;205;p29"/>
          <p:cNvSpPr txBox="1"/>
          <p:nvPr/>
        </p:nvSpPr>
        <p:spPr>
          <a:xfrm>
            <a:off x="311700" y="1600225"/>
            <a:ext cx="8689500" cy="6429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“Tell me about the people in your house.”</a:t>
            </a:r>
            <a:endParaRPr/>
          </a:p>
        </p:txBody>
      </p:sp>
      <p:sp>
        <p:nvSpPr>
          <p:cNvPr id="206" name="Google Shape;206;p29"/>
          <p:cNvSpPr txBox="1"/>
          <p:nvPr/>
        </p:nvSpPr>
        <p:spPr>
          <a:xfrm>
            <a:off x="311700" y="2287425"/>
            <a:ext cx="8689500" cy="6429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“Did you eat breakfast?”</a:t>
            </a:r>
            <a:endParaRPr/>
          </a:p>
        </p:txBody>
      </p:sp>
      <p:sp>
        <p:nvSpPr>
          <p:cNvPr id="207" name="Google Shape;207;p29"/>
          <p:cNvSpPr txBox="1"/>
          <p:nvPr/>
        </p:nvSpPr>
        <p:spPr>
          <a:xfrm>
            <a:off x="324000" y="3081300"/>
            <a:ext cx="8664900" cy="6429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“What time do you wake up in the morning/go to bed at night?”</a:t>
            </a:r>
            <a:endParaRPr/>
          </a:p>
        </p:txBody>
      </p:sp>
      <p:sp>
        <p:nvSpPr>
          <p:cNvPr id="208" name="Google Shape;208;p29"/>
          <p:cNvSpPr txBox="1"/>
          <p:nvPr/>
        </p:nvSpPr>
        <p:spPr>
          <a:xfrm>
            <a:off x="311700" y="4216175"/>
            <a:ext cx="8520600" cy="5193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“What are your plans after school?”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0"/>
                                        <p:tgtEl>
                                          <p:spTgt spid="2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
                                        </p:tgtEl>
                                        <p:attrNameLst>
                                          <p:attrName>style.visibility</p:attrName>
                                        </p:attrNameLst>
                                      </p:cBhvr>
                                      <p:to>
                                        <p:strVal val="visible"/>
                                      </p:to>
                                    </p:set>
                                    <p:animEffect transition="in" filter="fade">
                                      <p:cBhvr>
                                        <p:cTn id="12" dur="1000"/>
                                        <p:tgtEl>
                                          <p:spTgt spid="20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
                                        </p:tgtEl>
                                        <p:attrNameLst>
                                          <p:attrName>style.visibility</p:attrName>
                                        </p:attrNameLst>
                                      </p:cBhvr>
                                      <p:to>
                                        <p:strVal val="visible"/>
                                      </p:to>
                                    </p:set>
                                    <p:animEffect transition="in" filter="fade">
                                      <p:cBhvr>
                                        <p:cTn id="17" dur="1000"/>
                                        <p:tgtEl>
                                          <p:spTgt spid="2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7"/>
                                        </p:tgtEl>
                                        <p:attrNameLst>
                                          <p:attrName>style.visibility</p:attrName>
                                        </p:attrNameLst>
                                      </p:cBhvr>
                                      <p:to>
                                        <p:strVal val="visible"/>
                                      </p:to>
                                    </p:set>
                                    <p:animEffect transition="in" filter="fade">
                                      <p:cBhvr>
                                        <p:cTn id="22" dur="1000"/>
                                        <p:tgtEl>
                                          <p:spTgt spid="2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8"/>
                                        </p:tgtEl>
                                        <p:attrNameLst>
                                          <p:attrName>style.visibility</p:attrName>
                                        </p:attrNameLst>
                                      </p:cBhvr>
                                      <p:to>
                                        <p:strVal val="visible"/>
                                      </p:to>
                                    </p:set>
                                    <p:animEffect transition="in" filter="fade">
                                      <p:cBhvr>
                                        <p:cTn id="27"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0"/>
          <p:cNvSpPr txBox="1">
            <a:spLocks noGrp="1"/>
          </p:cNvSpPr>
          <p:nvPr>
            <p:ph type="body" idx="1"/>
          </p:nvPr>
        </p:nvSpPr>
        <p:spPr>
          <a:xfrm>
            <a:off x="284225" y="2958038"/>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Oswald"/>
                <a:ea typeface="Oswald"/>
                <a:cs typeface="Oswald"/>
                <a:sym typeface="Oswald"/>
              </a:rPr>
              <a:t>Food Insecurity in New Jersey:</a:t>
            </a:r>
            <a:endParaRPr sz="3600">
              <a:solidFill>
                <a:srgbClr val="FFFFFF"/>
              </a:solidFill>
              <a:latin typeface="Oswald"/>
              <a:ea typeface="Oswald"/>
              <a:cs typeface="Oswald"/>
              <a:sym typeface="Oswald"/>
            </a:endParaRPr>
          </a:p>
          <a:p>
            <a:pPr marL="0" lvl="0" indent="0" algn="ctr" rtl="0">
              <a:spcBef>
                <a:spcPts val="1600"/>
              </a:spcBef>
              <a:spcAft>
                <a:spcPts val="0"/>
              </a:spcAft>
              <a:buNone/>
            </a:pPr>
            <a:r>
              <a:rPr lang="en" sz="3600">
                <a:solidFill>
                  <a:srgbClr val="FFFFFF"/>
                </a:solidFill>
                <a:latin typeface="Oswald"/>
                <a:ea typeface="Oswald"/>
                <a:cs typeface="Oswald"/>
                <a:sym typeface="Oswald"/>
              </a:rPr>
              <a:t>Finding The Helpers</a:t>
            </a:r>
            <a:endParaRPr sz="3600">
              <a:solidFill>
                <a:srgbClr val="FFFFFF"/>
              </a:solidFill>
              <a:latin typeface="Oswald"/>
              <a:ea typeface="Oswald"/>
              <a:cs typeface="Oswald"/>
              <a:sym typeface="Oswald"/>
            </a:endParaRPr>
          </a:p>
          <a:p>
            <a:pPr marL="0" lvl="0" indent="0" algn="ctr" rtl="0">
              <a:spcBef>
                <a:spcPts val="1600"/>
              </a:spcBef>
              <a:spcAft>
                <a:spcPts val="1600"/>
              </a:spcAft>
              <a:buNone/>
            </a:pPr>
            <a:endParaRPr sz="3000">
              <a:solidFill>
                <a:srgbClr val="FFFFFF"/>
              </a:solidFill>
              <a:latin typeface="Oswald"/>
              <a:ea typeface="Oswald"/>
              <a:cs typeface="Oswald"/>
              <a:sym typeface="Oswald"/>
            </a:endParaRPr>
          </a:p>
        </p:txBody>
      </p:sp>
      <p:pic>
        <p:nvPicPr>
          <p:cNvPr id="214" name="Google Shape;214;p30"/>
          <p:cNvPicPr preferRelativeResize="0"/>
          <p:nvPr/>
        </p:nvPicPr>
        <p:blipFill>
          <a:blip r:embed="rId3">
            <a:alphaModFix/>
          </a:blip>
          <a:stretch>
            <a:fillRect/>
          </a:stretch>
        </p:blipFill>
        <p:spPr>
          <a:xfrm>
            <a:off x="2599975" y="41225"/>
            <a:ext cx="3889101" cy="29168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311700" y="445025"/>
            <a:ext cx="8520600" cy="717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i="1"/>
              <a:t>“It all starts with seeds.”</a:t>
            </a:r>
            <a:r>
              <a:rPr lang="en"/>
              <a:t>  -Stephen Ritz</a:t>
            </a:r>
            <a:endParaRPr/>
          </a:p>
        </p:txBody>
      </p:sp>
      <p:sp>
        <p:nvSpPr>
          <p:cNvPr id="220" name="Google Shape;220;p31"/>
          <p:cNvSpPr txBox="1">
            <a:spLocks noGrp="1"/>
          </p:cNvSpPr>
          <p:nvPr>
            <p:ph type="body" idx="1"/>
          </p:nvPr>
        </p:nvSpPr>
        <p:spPr>
          <a:xfrm>
            <a:off x="256750" y="1162325"/>
            <a:ext cx="8520600" cy="639900"/>
          </a:xfrm>
          <a:prstGeom prst="rect">
            <a:avLst/>
          </a:prstGeom>
        </p:spPr>
        <p:txBody>
          <a:bodyPr spcFirstLastPara="1" wrap="square" lIns="91425" tIns="91425" rIns="91425" bIns="91425" anchor="t" anchorCtr="0">
            <a:noAutofit/>
          </a:bodyPr>
          <a:lstStyle/>
          <a:p>
            <a:pPr marL="457200" lvl="0" indent="-41910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You can’t do this alone.</a:t>
            </a:r>
            <a:endParaRPr sz="3000">
              <a:solidFill>
                <a:srgbClr val="FFFFFF"/>
              </a:solidFill>
              <a:latin typeface="Oswald"/>
              <a:ea typeface="Oswald"/>
              <a:cs typeface="Oswald"/>
              <a:sym typeface="Oswald"/>
            </a:endParaRPr>
          </a:p>
        </p:txBody>
      </p:sp>
      <p:sp>
        <p:nvSpPr>
          <p:cNvPr id="221" name="Google Shape;221;p31"/>
          <p:cNvSpPr txBox="1"/>
          <p:nvPr/>
        </p:nvSpPr>
        <p:spPr>
          <a:xfrm>
            <a:off x="256750" y="1991425"/>
            <a:ext cx="4504800" cy="1462800"/>
          </a:xfrm>
          <a:prstGeom prst="rect">
            <a:avLst/>
          </a:prstGeom>
          <a:noFill/>
          <a:ln>
            <a:noFill/>
          </a:ln>
        </p:spPr>
        <p:txBody>
          <a:bodyPr spcFirstLastPara="1" wrap="square" lIns="91425" tIns="91425" rIns="91425" bIns="91425" anchor="t" anchorCtr="0">
            <a:noAutofit/>
          </a:bodyPr>
          <a:lstStyle/>
          <a:p>
            <a:pPr marL="457200" lvl="0" indent="-41910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You are not the only person who sees this student or colleague during the day. </a:t>
            </a:r>
            <a:endParaRPr sz="3000">
              <a:solidFill>
                <a:srgbClr val="FFFFFF"/>
              </a:solidFill>
              <a:latin typeface="Oswald"/>
              <a:ea typeface="Oswald"/>
              <a:cs typeface="Oswald"/>
              <a:sym typeface="Oswald"/>
            </a:endParaRPr>
          </a:p>
        </p:txBody>
      </p:sp>
      <p:sp>
        <p:nvSpPr>
          <p:cNvPr id="222" name="Google Shape;222;p31"/>
          <p:cNvSpPr txBox="1"/>
          <p:nvPr/>
        </p:nvSpPr>
        <p:spPr>
          <a:xfrm>
            <a:off x="256750" y="3830125"/>
            <a:ext cx="8520600" cy="1164900"/>
          </a:xfrm>
          <a:prstGeom prst="rect">
            <a:avLst/>
          </a:prstGeom>
          <a:noFill/>
          <a:ln>
            <a:noFill/>
          </a:ln>
        </p:spPr>
        <p:txBody>
          <a:bodyPr spcFirstLastPara="1" wrap="square" lIns="91425" tIns="91425" rIns="91425" bIns="91425" anchor="t" anchorCtr="0">
            <a:noAutofit/>
          </a:bodyPr>
          <a:lstStyle/>
          <a:p>
            <a:pPr marL="457200" lvl="0" indent="-41910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Somewhere, there are people who want the same thing. </a:t>
            </a:r>
            <a:endParaRPr sz="3000">
              <a:solidFill>
                <a:srgbClr val="FFFFFF"/>
              </a:solidFill>
              <a:latin typeface="Oswald"/>
              <a:ea typeface="Oswald"/>
              <a:cs typeface="Oswald"/>
              <a:sym typeface="Oswald"/>
            </a:endParaRPr>
          </a:p>
        </p:txBody>
      </p:sp>
      <p:pic>
        <p:nvPicPr>
          <p:cNvPr id="223" name="Google Shape;223;p31"/>
          <p:cNvPicPr preferRelativeResize="0"/>
          <p:nvPr/>
        </p:nvPicPr>
        <p:blipFill>
          <a:blip r:embed="rId3">
            <a:alphaModFix/>
          </a:blip>
          <a:stretch>
            <a:fillRect/>
          </a:stretch>
        </p:blipFill>
        <p:spPr>
          <a:xfrm>
            <a:off x="4930720" y="1256699"/>
            <a:ext cx="3716777" cy="2479051"/>
          </a:xfrm>
          <a:prstGeom prst="rect">
            <a:avLst/>
          </a:prstGeom>
          <a:noFill/>
          <a:ln>
            <a:noFill/>
          </a:ln>
        </p:spPr>
      </p:pic>
      <p:sp>
        <p:nvSpPr>
          <p:cNvPr id="224" name="Google Shape;224;p31"/>
          <p:cNvSpPr txBox="1"/>
          <p:nvPr/>
        </p:nvSpPr>
        <p:spPr>
          <a:xfrm>
            <a:off x="4930725" y="3639700"/>
            <a:ext cx="2624400" cy="254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900">
                <a:solidFill>
                  <a:srgbClr val="FFFFFF"/>
                </a:solidFill>
              </a:rPr>
              <a:t>Photo: Earth911.com</a:t>
            </a:r>
            <a:endParaRPr sz="9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10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2"/>
                                        </p:tgtEl>
                                        <p:attrNameLst>
                                          <p:attrName>style.visibility</p:attrName>
                                        </p:attrNameLst>
                                      </p:cBhvr>
                                      <p:to>
                                        <p:strVal val="visible"/>
                                      </p:to>
                                    </p:set>
                                    <p:animEffect transition="in" filter="fade">
                                      <p:cBhvr>
                                        <p:cTn id="1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5627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Relevance Guide</a:t>
            </a:r>
            <a:endParaRPr/>
          </a:p>
        </p:txBody>
      </p:sp>
      <p:sp>
        <p:nvSpPr>
          <p:cNvPr id="66" name="Google Shape;66;p14"/>
          <p:cNvSpPr txBox="1">
            <a:spLocks noGrp="1"/>
          </p:cNvSpPr>
          <p:nvPr>
            <p:ph type="body" idx="1"/>
          </p:nvPr>
        </p:nvSpPr>
        <p:spPr>
          <a:xfrm>
            <a:off x="311700" y="1451250"/>
            <a:ext cx="8520600" cy="622200"/>
          </a:xfrm>
          <a:prstGeom prst="rect">
            <a:avLst/>
          </a:prstGeom>
        </p:spPr>
        <p:txBody>
          <a:bodyPr spcFirstLastPara="1" wrap="square" lIns="91425" tIns="91425" rIns="91425" bIns="91425" anchor="t" anchorCtr="0">
            <a:noAutofit/>
          </a:bodyPr>
          <a:lstStyle/>
          <a:p>
            <a:pPr marL="457200" lvl="0" indent="-41910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NJ focus</a:t>
            </a:r>
            <a:endParaRPr sz="3000">
              <a:solidFill>
                <a:srgbClr val="FFFFFF"/>
              </a:solidFill>
              <a:latin typeface="Oswald"/>
              <a:ea typeface="Oswald"/>
              <a:cs typeface="Oswald"/>
              <a:sym typeface="Oswald"/>
            </a:endParaRPr>
          </a:p>
        </p:txBody>
      </p:sp>
      <p:sp>
        <p:nvSpPr>
          <p:cNvPr id="67" name="Google Shape;67;p14"/>
          <p:cNvSpPr txBox="1"/>
          <p:nvPr/>
        </p:nvSpPr>
        <p:spPr>
          <a:xfrm>
            <a:off x="311700" y="2226900"/>
            <a:ext cx="5086200" cy="689700"/>
          </a:xfrm>
          <a:prstGeom prst="rect">
            <a:avLst/>
          </a:prstGeom>
          <a:noFill/>
          <a:ln>
            <a:noFill/>
          </a:ln>
        </p:spPr>
        <p:txBody>
          <a:bodyPr spcFirstLastPara="1" wrap="square" lIns="91425" tIns="91425" rIns="91425" bIns="91425" anchor="t" anchorCtr="0">
            <a:noAutofit/>
          </a:bodyPr>
          <a:lstStyle/>
          <a:p>
            <a:pPr marL="457200" lvl="0" indent="-41910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Intersectional look at food insecurity/low food security</a:t>
            </a:r>
            <a:endParaRPr sz="3000">
              <a:solidFill>
                <a:srgbClr val="FFFFFF"/>
              </a:solidFill>
              <a:latin typeface="Oswald"/>
              <a:ea typeface="Oswald"/>
              <a:cs typeface="Oswald"/>
              <a:sym typeface="Oswald"/>
            </a:endParaRPr>
          </a:p>
        </p:txBody>
      </p:sp>
      <p:sp>
        <p:nvSpPr>
          <p:cNvPr id="68" name="Google Shape;68;p14"/>
          <p:cNvSpPr txBox="1"/>
          <p:nvPr/>
        </p:nvSpPr>
        <p:spPr>
          <a:xfrm>
            <a:off x="311700" y="3448600"/>
            <a:ext cx="5814600" cy="622200"/>
          </a:xfrm>
          <a:prstGeom prst="rect">
            <a:avLst/>
          </a:prstGeom>
          <a:noFill/>
          <a:ln>
            <a:noFill/>
          </a:ln>
        </p:spPr>
        <p:txBody>
          <a:bodyPr spcFirstLastPara="1" wrap="square" lIns="91425" tIns="91425" rIns="91425" bIns="91425" anchor="t" anchorCtr="0">
            <a:noAutofit/>
          </a:bodyPr>
          <a:lstStyle/>
          <a:p>
            <a:pPr marL="457200" lvl="0" indent="-41910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Closer look: suburban/rural food insecurity</a:t>
            </a:r>
            <a:endParaRPr sz="3000">
              <a:solidFill>
                <a:srgbClr val="FFFFFF"/>
              </a:solidFill>
              <a:latin typeface="Oswald"/>
              <a:ea typeface="Oswald"/>
              <a:cs typeface="Oswald"/>
              <a:sym typeface="Oswald"/>
            </a:endParaRPr>
          </a:p>
        </p:txBody>
      </p:sp>
      <p:pic>
        <p:nvPicPr>
          <p:cNvPr id="69" name="Google Shape;69;p14"/>
          <p:cNvPicPr preferRelativeResize="0"/>
          <p:nvPr/>
        </p:nvPicPr>
        <p:blipFill>
          <a:blip r:embed="rId3">
            <a:alphaModFix/>
          </a:blip>
          <a:stretch>
            <a:fillRect/>
          </a:stretch>
        </p:blipFill>
        <p:spPr>
          <a:xfrm>
            <a:off x="6044721" y="0"/>
            <a:ext cx="2757707" cy="5143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10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body" idx="1"/>
          </p:nvPr>
        </p:nvSpPr>
        <p:spPr>
          <a:xfrm>
            <a:off x="322750" y="872100"/>
            <a:ext cx="8755500" cy="3790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FFFFF"/>
                </a:solidFill>
                <a:latin typeface="Oswald"/>
                <a:ea typeface="Oswald"/>
                <a:cs typeface="Oswald"/>
                <a:sym typeface="Oswald"/>
              </a:rPr>
              <a:t>Take a moment to think…</a:t>
            </a:r>
            <a:endParaRPr sz="3000">
              <a:solidFill>
                <a:srgbClr val="FFFFFF"/>
              </a:solidFill>
              <a:latin typeface="Oswald"/>
              <a:ea typeface="Oswald"/>
              <a:cs typeface="Oswald"/>
              <a:sym typeface="Oswald"/>
            </a:endParaRPr>
          </a:p>
          <a:p>
            <a:pPr marL="0" lvl="0" indent="0" rtl="0">
              <a:spcBef>
                <a:spcPts val="1600"/>
              </a:spcBef>
              <a:spcAft>
                <a:spcPts val="0"/>
              </a:spcAft>
              <a:buNone/>
            </a:pPr>
            <a:r>
              <a:rPr lang="en" sz="3000">
                <a:solidFill>
                  <a:srgbClr val="FFFFFF"/>
                </a:solidFill>
                <a:latin typeface="Oswald"/>
                <a:ea typeface="Oswald"/>
                <a:cs typeface="Oswald"/>
                <a:sym typeface="Oswald"/>
              </a:rPr>
              <a:t>Who are the obvious helpers? Who are the hidden helpers? </a:t>
            </a:r>
            <a:endParaRPr sz="3000">
              <a:solidFill>
                <a:srgbClr val="FFFFFF"/>
              </a:solidFill>
              <a:latin typeface="Oswald"/>
              <a:ea typeface="Oswald"/>
              <a:cs typeface="Oswald"/>
              <a:sym typeface="Oswald"/>
            </a:endParaRPr>
          </a:p>
          <a:p>
            <a:pPr marL="0" lvl="0" indent="0">
              <a:spcBef>
                <a:spcPts val="1600"/>
              </a:spcBef>
              <a:spcAft>
                <a:spcPts val="0"/>
              </a:spcAft>
              <a:buNone/>
            </a:pPr>
            <a:r>
              <a:rPr lang="en" sz="3000">
                <a:solidFill>
                  <a:srgbClr val="FFFFFF"/>
                </a:solidFill>
                <a:latin typeface="Oswald"/>
                <a:ea typeface="Oswald"/>
                <a:cs typeface="Oswald"/>
                <a:sym typeface="Oswald"/>
              </a:rPr>
              <a:t>Let the “Look Fors” guide your thinking.</a:t>
            </a:r>
            <a:endParaRPr sz="3000">
              <a:solidFill>
                <a:srgbClr val="FFFFFF"/>
              </a:solidFill>
              <a:latin typeface="Oswald"/>
              <a:ea typeface="Oswald"/>
              <a:cs typeface="Oswald"/>
              <a:sym typeface="Oswald"/>
            </a:endParaRPr>
          </a:p>
          <a:p>
            <a:pPr marL="0" lvl="0" indent="0" rtl="0">
              <a:spcBef>
                <a:spcPts val="1600"/>
              </a:spcBef>
              <a:spcAft>
                <a:spcPts val="0"/>
              </a:spcAft>
              <a:buNone/>
            </a:pPr>
            <a:r>
              <a:rPr lang="en" sz="3000">
                <a:solidFill>
                  <a:srgbClr val="FFFFFF"/>
                </a:solidFill>
                <a:latin typeface="Oswald"/>
                <a:ea typeface="Oswald"/>
                <a:cs typeface="Oswald"/>
                <a:sym typeface="Oswald"/>
              </a:rPr>
              <a:t>Jot some ideas either by yourself or with a thought partner. </a:t>
            </a:r>
            <a:endParaRPr sz="3000">
              <a:solidFill>
                <a:srgbClr val="FFFFFF"/>
              </a:solidFill>
              <a:latin typeface="Oswald"/>
              <a:ea typeface="Oswald"/>
              <a:cs typeface="Oswald"/>
              <a:sym typeface="Oswald"/>
            </a:endParaRPr>
          </a:p>
          <a:p>
            <a:pPr marL="0" lvl="0" indent="0">
              <a:spcBef>
                <a:spcPts val="1600"/>
              </a:spcBef>
              <a:spcAft>
                <a:spcPts val="1600"/>
              </a:spcAft>
              <a:buNone/>
            </a:pPr>
            <a:r>
              <a:rPr lang="en" sz="3000">
                <a:solidFill>
                  <a:srgbClr val="FFFFFF"/>
                </a:solidFill>
                <a:latin typeface="Oswald"/>
                <a:ea typeface="Oswald"/>
                <a:cs typeface="Oswald"/>
                <a:sym typeface="Oswald"/>
              </a:rPr>
              <a:t>You have 5 minutes. We would love to hear </a:t>
            </a:r>
            <a:r>
              <a:rPr lang="en" sz="3000" b="1">
                <a:solidFill>
                  <a:srgbClr val="FFFFFF"/>
                </a:solidFill>
                <a:latin typeface="Oswald"/>
                <a:ea typeface="Oswald"/>
                <a:cs typeface="Oswald"/>
                <a:sym typeface="Oswald"/>
              </a:rPr>
              <a:t>three ideas.</a:t>
            </a:r>
            <a:endParaRPr sz="3000" b="1">
              <a:solidFill>
                <a:srgbClr val="FFFFFF"/>
              </a:solidFill>
              <a:latin typeface="Oswald"/>
              <a:ea typeface="Oswald"/>
              <a:cs typeface="Oswald"/>
              <a:sym typeface="Oswald"/>
            </a:endParaRPr>
          </a:p>
        </p:txBody>
      </p:sp>
      <p:sp>
        <p:nvSpPr>
          <p:cNvPr id="230" name="Google Shape;230;p32"/>
          <p:cNvSpPr txBox="1"/>
          <p:nvPr/>
        </p:nvSpPr>
        <p:spPr>
          <a:xfrm>
            <a:off x="274675" y="350225"/>
            <a:ext cx="8549700" cy="686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FFFFF"/>
                </a:solidFill>
                <a:latin typeface="Oswald"/>
                <a:ea typeface="Oswald"/>
                <a:cs typeface="Oswald"/>
                <a:sym typeface="Oswald"/>
              </a:rPr>
              <a:t>Who Are The Helpers?</a:t>
            </a:r>
            <a:endParaRPr sz="3000">
              <a:solidFill>
                <a:srgbClr val="FFFFFF"/>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a:spLocks noGrp="1"/>
          </p:cNvSpPr>
          <p:nvPr>
            <p:ph type="body" idx="1"/>
          </p:nvPr>
        </p:nvSpPr>
        <p:spPr>
          <a:xfrm>
            <a:off x="346025" y="304092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Oswald"/>
                <a:ea typeface="Oswald"/>
                <a:cs typeface="Oswald"/>
                <a:sym typeface="Oswald"/>
              </a:rPr>
              <a:t>Food Insecurity in New Jersey:</a:t>
            </a:r>
            <a:endParaRPr sz="3600">
              <a:solidFill>
                <a:srgbClr val="FFFFFF"/>
              </a:solidFill>
              <a:latin typeface="Oswald"/>
              <a:ea typeface="Oswald"/>
              <a:cs typeface="Oswald"/>
              <a:sym typeface="Oswald"/>
            </a:endParaRPr>
          </a:p>
          <a:p>
            <a:pPr marL="0" lvl="0" indent="0" algn="ctr" rtl="0">
              <a:spcBef>
                <a:spcPts val="1600"/>
              </a:spcBef>
              <a:spcAft>
                <a:spcPts val="0"/>
              </a:spcAft>
              <a:buNone/>
            </a:pPr>
            <a:r>
              <a:rPr lang="en" sz="3600">
                <a:solidFill>
                  <a:srgbClr val="FFFFFF"/>
                </a:solidFill>
                <a:latin typeface="Oswald"/>
                <a:ea typeface="Oswald"/>
                <a:cs typeface="Oswald"/>
                <a:sym typeface="Oswald"/>
              </a:rPr>
              <a:t>Next Steps for September</a:t>
            </a:r>
            <a:endParaRPr sz="3600">
              <a:solidFill>
                <a:srgbClr val="FFFFFF"/>
              </a:solidFill>
              <a:latin typeface="Oswald"/>
              <a:ea typeface="Oswald"/>
              <a:cs typeface="Oswald"/>
              <a:sym typeface="Oswald"/>
            </a:endParaRPr>
          </a:p>
          <a:p>
            <a:pPr marL="0" lvl="0" indent="0" algn="ctr" rtl="0">
              <a:spcBef>
                <a:spcPts val="1600"/>
              </a:spcBef>
              <a:spcAft>
                <a:spcPts val="1600"/>
              </a:spcAft>
              <a:buNone/>
            </a:pPr>
            <a:endParaRPr sz="3000">
              <a:solidFill>
                <a:srgbClr val="FFFFFF"/>
              </a:solidFill>
              <a:latin typeface="Oswald"/>
              <a:ea typeface="Oswald"/>
              <a:cs typeface="Oswald"/>
              <a:sym typeface="Oswald"/>
            </a:endParaRPr>
          </a:p>
        </p:txBody>
      </p:sp>
      <p:pic>
        <p:nvPicPr>
          <p:cNvPr id="3" name="Picture 2">
            <a:extLst>
              <a:ext uri="{FF2B5EF4-FFF2-40B4-BE49-F238E27FC236}">
                <a16:creationId xmlns:a16="http://schemas.microsoft.com/office/drawing/2014/main" id="{774B7347-8DC8-4077-AB6C-DB017CAD0049}"/>
              </a:ext>
            </a:extLst>
          </p:cNvPr>
          <p:cNvPicPr>
            <a:picLocks noChangeAspect="1"/>
          </p:cNvPicPr>
          <p:nvPr/>
        </p:nvPicPr>
        <p:blipFill>
          <a:blip r:embed="rId3"/>
          <a:stretch>
            <a:fillRect/>
          </a:stretch>
        </p:blipFill>
        <p:spPr>
          <a:xfrm>
            <a:off x="2825768" y="298063"/>
            <a:ext cx="3492464" cy="274286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311700" y="333825"/>
            <a:ext cx="8520600" cy="684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Some Steps Other Districts Have Taken...</a:t>
            </a:r>
            <a:endParaRPr/>
          </a:p>
        </p:txBody>
      </p:sp>
      <p:sp>
        <p:nvSpPr>
          <p:cNvPr id="242" name="Google Shape;242;p34"/>
          <p:cNvSpPr txBox="1">
            <a:spLocks noGrp="1"/>
          </p:cNvSpPr>
          <p:nvPr>
            <p:ph type="body" idx="1"/>
          </p:nvPr>
        </p:nvSpPr>
        <p:spPr>
          <a:xfrm>
            <a:off x="311700" y="1152475"/>
            <a:ext cx="8520600" cy="591000"/>
          </a:xfrm>
          <a:prstGeom prst="rect">
            <a:avLst/>
          </a:prstGeom>
        </p:spPr>
        <p:txBody>
          <a:bodyPr spcFirstLastPara="1" wrap="square" lIns="91425" tIns="91425" rIns="91425" bIns="91425" anchor="t" anchorCtr="0">
            <a:noAutofit/>
          </a:bodyPr>
          <a:lstStyle/>
          <a:p>
            <a:pPr marL="457200" lvl="0" indent="-41910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Establishing </a:t>
            </a:r>
            <a:r>
              <a:rPr lang="en" sz="3000" u="sng">
                <a:solidFill>
                  <a:schemeClr val="hlink"/>
                </a:solidFill>
                <a:latin typeface="Oswald"/>
                <a:ea typeface="Oswald"/>
                <a:cs typeface="Oswald"/>
                <a:sym typeface="Oswald"/>
                <a:hlinkClick r:id="rId3"/>
              </a:rPr>
              <a:t>food pantries</a:t>
            </a:r>
            <a:r>
              <a:rPr lang="en" sz="3000">
                <a:solidFill>
                  <a:srgbClr val="FFFFFF"/>
                </a:solidFill>
                <a:latin typeface="Oswald"/>
                <a:ea typeface="Oswald"/>
                <a:cs typeface="Oswald"/>
                <a:sym typeface="Oswald"/>
              </a:rPr>
              <a:t> and </a:t>
            </a:r>
            <a:r>
              <a:rPr lang="en" sz="3000" u="sng">
                <a:solidFill>
                  <a:schemeClr val="hlink"/>
                </a:solidFill>
                <a:latin typeface="Oswald"/>
                <a:ea typeface="Oswald"/>
                <a:cs typeface="Oswald"/>
                <a:sym typeface="Oswald"/>
                <a:hlinkClick r:id="rId4"/>
              </a:rPr>
              <a:t>backpack programs</a:t>
            </a:r>
            <a:endParaRPr sz="3000">
              <a:solidFill>
                <a:srgbClr val="FFFFFF"/>
              </a:solidFill>
              <a:latin typeface="Oswald"/>
              <a:ea typeface="Oswald"/>
              <a:cs typeface="Oswald"/>
              <a:sym typeface="Oswald"/>
            </a:endParaRPr>
          </a:p>
        </p:txBody>
      </p:sp>
      <p:sp>
        <p:nvSpPr>
          <p:cNvPr id="243" name="Google Shape;243;p34"/>
          <p:cNvSpPr txBox="1"/>
          <p:nvPr/>
        </p:nvSpPr>
        <p:spPr>
          <a:xfrm>
            <a:off x="309100" y="1904075"/>
            <a:ext cx="8520600" cy="16569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Providing confidential assistance with free and reduced-price lunch forms to meet the parent’s/guardian’s needs</a:t>
            </a:r>
            <a:endParaRPr>
              <a:solidFill>
                <a:srgbClr val="FFFFFF"/>
              </a:solidFill>
            </a:endParaRPr>
          </a:p>
        </p:txBody>
      </p:sp>
      <p:sp>
        <p:nvSpPr>
          <p:cNvPr id="244" name="Google Shape;244;p34"/>
          <p:cNvSpPr txBox="1"/>
          <p:nvPr/>
        </p:nvSpPr>
        <p:spPr>
          <a:xfrm>
            <a:off x="309100" y="3275732"/>
            <a:ext cx="8520600" cy="10758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dirty="0">
                <a:solidFill>
                  <a:srgbClr val="FFFFFF"/>
                </a:solidFill>
                <a:latin typeface="Oswald"/>
                <a:ea typeface="Oswald"/>
                <a:cs typeface="Oswald"/>
                <a:sym typeface="Oswald"/>
              </a:rPr>
              <a:t>Establishing shared food culture between staff members (Friday Soup Club)</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10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fade">
                                      <p:cBhvr>
                                        <p:cTn id="12" dur="10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1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txBox="1">
            <a:spLocks noGrp="1"/>
          </p:cNvSpPr>
          <p:nvPr>
            <p:ph type="title"/>
          </p:nvPr>
        </p:nvSpPr>
        <p:spPr>
          <a:xfrm>
            <a:off x="311700" y="333825"/>
            <a:ext cx="8520600" cy="684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Some Steps Other Districts Have Taken...</a:t>
            </a:r>
            <a:endParaRPr/>
          </a:p>
        </p:txBody>
      </p:sp>
      <p:sp>
        <p:nvSpPr>
          <p:cNvPr id="250" name="Google Shape;250;p35"/>
          <p:cNvSpPr txBox="1">
            <a:spLocks noGrp="1"/>
          </p:cNvSpPr>
          <p:nvPr>
            <p:ph type="body" idx="1"/>
          </p:nvPr>
        </p:nvSpPr>
        <p:spPr>
          <a:xfrm>
            <a:off x="311700" y="1024247"/>
            <a:ext cx="8520600" cy="591000"/>
          </a:xfrm>
          <a:prstGeom prst="rect">
            <a:avLst/>
          </a:prstGeom>
        </p:spPr>
        <p:txBody>
          <a:bodyPr spcFirstLastPara="1" wrap="square" lIns="91425" tIns="91425" rIns="91425" bIns="91425" anchor="t" anchorCtr="0">
            <a:noAutofit/>
          </a:bodyPr>
          <a:lstStyle/>
          <a:p>
            <a:pPr marL="457200" lvl="0" indent="-419100" rtl="0">
              <a:spcBef>
                <a:spcPts val="0"/>
              </a:spcBef>
              <a:spcAft>
                <a:spcPts val="0"/>
              </a:spcAft>
              <a:buClr>
                <a:srgbClr val="FFFFFF"/>
              </a:buClr>
              <a:buSzPts val="3000"/>
              <a:buFont typeface="Oswald"/>
              <a:buChar char="●"/>
            </a:pPr>
            <a:r>
              <a:rPr lang="en" sz="3000" dirty="0">
                <a:solidFill>
                  <a:srgbClr val="FFFFFF"/>
                </a:solidFill>
                <a:latin typeface="Oswald"/>
                <a:ea typeface="Oswald"/>
                <a:cs typeface="Oswald"/>
                <a:sym typeface="Oswald"/>
              </a:rPr>
              <a:t>Establishing </a:t>
            </a:r>
            <a:r>
              <a:rPr lang="en" sz="3000" u="sng" dirty="0">
                <a:solidFill>
                  <a:schemeClr val="hlink"/>
                </a:solidFill>
                <a:latin typeface="Oswald"/>
                <a:ea typeface="Oswald"/>
                <a:cs typeface="Oswald"/>
                <a:sym typeface="Oswald"/>
                <a:hlinkClick r:id="rId3"/>
              </a:rPr>
              <a:t>“Breakfast After the Bell”</a:t>
            </a:r>
            <a:r>
              <a:rPr lang="en" sz="3000" dirty="0">
                <a:solidFill>
                  <a:srgbClr val="FFFFFF"/>
                </a:solidFill>
                <a:latin typeface="Oswald"/>
                <a:ea typeface="Oswald"/>
                <a:cs typeface="Oswald"/>
                <a:sym typeface="Oswald"/>
              </a:rPr>
              <a:t> programs and </a:t>
            </a:r>
            <a:r>
              <a:rPr lang="en" sz="3000" u="sng" dirty="0">
                <a:solidFill>
                  <a:schemeClr val="hlink"/>
                </a:solidFill>
                <a:latin typeface="Oswald"/>
                <a:ea typeface="Oswald"/>
                <a:cs typeface="Oswald"/>
                <a:sym typeface="Oswald"/>
                <a:hlinkClick r:id="rId3"/>
              </a:rPr>
              <a:t>other best practices.</a:t>
            </a:r>
            <a:endParaRPr sz="3000" dirty="0">
              <a:solidFill>
                <a:srgbClr val="FFFFFF"/>
              </a:solidFill>
              <a:latin typeface="Oswald"/>
              <a:ea typeface="Oswald"/>
              <a:cs typeface="Oswald"/>
              <a:sym typeface="Oswald"/>
            </a:endParaRPr>
          </a:p>
        </p:txBody>
      </p:sp>
      <p:sp>
        <p:nvSpPr>
          <p:cNvPr id="251" name="Google Shape;251;p35"/>
          <p:cNvSpPr txBox="1"/>
          <p:nvPr/>
        </p:nvSpPr>
        <p:spPr>
          <a:xfrm>
            <a:off x="311700" y="2138241"/>
            <a:ext cx="8832300" cy="16569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dirty="0">
                <a:solidFill>
                  <a:srgbClr val="FFFFFF"/>
                </a:solidFill>
                <a:latin typeface="Oswald"/>
                <a:ea typeface="Oswald"/>
                <a:cs typeface="Oswald"/>
                <a:sym typeface="Oswald"/>
              </a:rPr>
              <a:t>Maximizing communication between student support staff: school nurses, social workers, guidance counselors, coaches, physical trainers, cafeteria staff, etc. </a:t>
            </a:r>
            <a:endParaRPr dirty="0">
              <a:solidFill>
                <a:srgbClr val="FFFFFF"/>
              </a:solidFill>
            </a:endParaRPr>
          </a:p>
        </p:txBody>
      </p:sp>
      <p:sp>
        <p:nvSpPr>
          <p:cNvPr id="252" name="Google Shape;252;p35"/>
          <p:cNvSpPr txBox="1"/>
          <p:nvPr/>
        </p:nvSpPr>
        <p:spPr>
          <a:xfrm>
            <a:off x="311700" y="3839757"/>
            <a:ext cx="8832300" cy="10758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dirty="0">
                <a:solidFill>
                  <a:srgbClr val="FFFFFF"/>
                </a:solidFill>
                <a:latin typeface="Oswald"/>
                <a:ea typeface="Oswald"/>
                <a:cs typeface="Oswald"/>
                <a:sym typeface="Oswald"/>
              </a:rPr>
              <a:t>After-school </a:t>
            </a:r>
            <a:r>
              <a:rPr lang="en" sz="3000" u="sng" dirty="0">
                <a:solidFill>
                  <a:schemeClr val="hlink"/>
                </a:solidFill>
                <a:latin typeface="Oswald"/>
                <a:ea typeface="Oswald"/>
                <a:cs typeface="Oswald"/>
                <a:sym typeface="Oswald"/>
                <a:hlinkClick r:id="rId4"/>
              </a:rPr>
              <a:t>“food clubs”</a:t>
            </a:r>
            <a:r>
              <a:rPr lang="en" dirty="0"/>
              <a:t> </a:t>
            </a:r>
            <a:r>
              <a:rPr lang="en" sz="3000" dirty="0">
                <a:solidFill>
                  <a:srgbClr val="FFFFFF"/>
                </a:solidFill>
                <a:latin typeface="Oswald"/>
                <a:ea typeface="Oswald"/>
                <a:cs typeface="Oswald"/>
                <a:sym typeface="Oswald"/>
              </a:rPr>
              <a:t>that teach students about healthy, economical cooking, eating, and food production.</a:t>
            </a:r>
            <a:endParaRPr sz="3000" dirty="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10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Effect transition="in" filter="fade">
                                      <p:cBhvr>
                                        <p:cTn id="12" dur="1000"/>
                                        <p:tgtEl>
                                          <p:spTgt spid="2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
                                        </p:tgtEl>
                                        <p:attrNameLst>
                                          <p:attrName>style.visibility</p:attrName>
                                        </p:attrNameLst>
                                      </p:cBhvr>
                                      <p:to>
                                        <p:strVal val="visible"/>
                                      </p:to>
                                    </p:set>
                                    <p:animEffect transition="in" filter="fade">
                                      <p:cBhvr>
                                        <p:cTn id="17" dur="10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6"/>
          <p:cNvSpPr txBox="1">
            <a:spLocks noGrp="1"/>
          </p:cNvSpPr>
          <p:nvPr>
            <p:ph type="title"/>
          </p:nvPr>
        </p:nvSpPr>
        <p:spPr>
          <a:xfrm>
            <a:off x="3672150" y="445025"/>
            <a:ext cx="516015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3600" dirty="0"/>
              <a:t>Get in touch!</a:t>
            </a:r>
            <a:endParaRPr sz="3600" dirty="0"/>
          </a:p>
        </p:txBody>
      </p:sp>
      <p:sp>
        <p:nvSpPr>
          <p:cNvPr id="258" name="Google Shape;258;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3600" dirty="0">
              <a:solidFill>
                <a:srgbClr val="FFFFFF"/>
              </a:solidFill>
              <a:latin typeface="Oswald"/>
              <a:ea typeface="Oswald"/>
              <a:cs typeface="Oswald"/>
              <a:sym typeface="Oswald"/>
            </a:endParaRPr>
          </a:p>
          <a:p>
            <a:pPr marL="0" lvl="0" indent="0" rtl="0">
              <a:spcBef>
                <a:spcPts val="1600"/>
              </a:spcBef>
              <a:spcAft>
                <a:spcPts val="0"/>
              </a:spcAft>
              <a:buNone/>
            </a:pPr>
            <a:endParaRPr sz="3600" dirty="0">
              <a:solidFill>
                <a:srgbClr val="FFFFFF"/>
              </a:solidFill>
              <a:latin typeface="Oswald"/>
              <a:ea typeface="Oswald"/>
              <a:cs typeface="Oswald"/>
              <a:sym typeface="Oswald"/>
            </a:endParaRPr>
          </a:p>
          <a:p>
            <a:pPr marL="0" lvl="0" indent="0" rtl="0">
              <a:spcBef>
                <a:spcPts val="1600"/>
              </a:spcBef>
              <a:spcAft>
                <a:spcPts val="0"/>
              </a:spcAft>
              <a:buNone/>
            </a:pPr>
            <a:endParaRPr sz="3600" dirty="0">
              <a:solidFill>
                <a:srgbClr val="FFFFFF"/>
              </a:solidFill>
              <a:latin typeface="Oswald"/>
              <a:ea typeface="Oswald"/>
              <a:cs typeface="Oswald"/>
              <a:sym typeface="Oswald"/>
            </a:endParaRPr>
          </a:p>
          <a:p>
            <a:pPr marL="0" lvl="0" indent="0">
              <a:spcBef>
                <a:spcPts val="1600"/>
              </a:spcBef>
              <a:spcAft>
                <a:spcPts val="1600"/>
              </a:spcAft>
              <a:buNone/>
            </a:pPr>
            <a:endParaRPr sz="3600" dirty="0">
              <a:solidFill>
                <a:srgbClr val="FFFFFF"/>
              </a:solidFill>
              <a:latin typeface="Oswald"/>
              <a:ea typeface="Oswald"/>
              <a:cs typeface="Oswald"/>
              <a:sym typeface="Oswald"/>
            </a:endParaRPr>
          </a:p>
        </p:txBody>
      </p:sp>
      <p:pic>
        <p:nvPicPr>
          <p:cNvPr id="259" name="Google Shape;259;p36"/>
          <p:cNvPicPr preferRelativeResize="0"/>
          <p:nvPr/>
        </p:nvPicPr>
        <p:blipFill rotWithShape="1">
          <a:blip r:embed="rId3">
            <a:alphaModFix/>
          </a:blip>
          <a:srcRect l="27245" t="9839" r="32998" b="13408"/>
          <a:stretch/>
        </p:blipFill>
        <p:spPr>
          <a:xfrm>
            <a:off x="408025" y="1100425"/>
            <a:ext cx="1854623" cy="2386276"/>
          </a:xfrm>
          <a:prstGeom prst="rect">
            <a:avLst/>
          </a:prstGeom>
          <a:noFill/>
          <a:ln>
            <a:noFill/>
          </a:ln>
        </p:spPr>
      </p:pic>
      <p:sp>
        <p:nvSpPr>
          <p:cNvPr id="260" name="Google Shape;260;p36"/>
          <p:cNvSpPr txBox="1"/>
          <p:nvPr/>
        </p:nvSpPr>
        <p:spPr>
          <a:xfrm>
            <a:off x="3672150" y="1435394"/>
            <a:ext cx="5007600" cy="3510155"/>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u="sng" dirty="0">
                <a:solidFill>
                  <a:schemeClr val="hlink"/>
                </a:solidFill>
                <a:latin typeface="Oswald"/>
                <a:ea typeface="Oswald"/>
                <a:cs typeface="Oswald"/>
                <a:sym typeface="Oswald"/>
                <a:hlinkClick r:id="rId4"/>
              </a:rPr>
              <a:t>sbarry3373@gmail.com</a:t>
            </a:r>
            <a:endParaRPr sz="3600" dirty="0">
              <a:solidFill>
                <a:srgbClr val="FFFFFF"/>
              </a:solidFill>
              <a:latin typeface="Oswald"/>
              <a:ea typeface="Oswald"/>
              <a:cs typeface="Oswald"/>
              <a:sym typeface="Oswald"/>
            </a:endParaRPr>
          </a:p>
          <a:p>
            <a:pPr marL="0" lvl="0" indent="0">
              <a:spcBef>
                <a:spcPts val="0"/>
              </a:spcBef>
              <a:spcAft>
                <a:spcPts val="0"/>
              </a:spcAft>
              <a:buNone/>
            </a:pPr>
            <a:endParaRPr sz="3600" dirty="0">
              <a:solidFill>
                <a:srgbClr val="FFFFFF"/>
              </a:solidFill>
              <a:latin typeface="Oswald"/>
              <a:ea typeface="Oswald"/>
              <a:cs typeface="Oswald"/>
              <a:sym typeface="Oswald"/>
            </a:endParaRPr>
          </a:p>
          <a:p>
            <a:pPr marL="0" lvl="0" indent="0">
              <a:spcBef>
                <a:spcPts val="0"/>
              </a:spcBef>
              <a:spcAft>
                <a:spcPts val="0"/>
              </a:spcAft>
              <a:buNone/>
            </a:pPr>
            <a:r>
              <a:rPr lang="en" sz="3600" dirty="0">
                <a:solidFill>
                  <a:srgbClr val="FFFFFF"/>
                </a:solidFill>
                <a:latin typeface="Oswald"/>
                <a:ea typeface="Oswald"/>
                <a:cs typeface="Oswald"/>
                <a:sym typeface="Oswald"/>
              </a:rPr>
              <a:t>Twitter: @MsBarry_GCTOY</a:t>
            </a:r>
            <a:endParaRPr sz="3600" dirty="0">
              <a:solidFill>
                <a:srgbClr val="FFFFFF"/>
              </a:solidFill>
              <a:latin typeface="Oswald"/>
              <a:ea typeface="Oswald"/>
              <a:cs typeface="Oswald"/>
              <a:sym typeface="Oswald"/>
            </a:endParaRPr>
          </a:p>
        </p:txBody>
      </p:sp>
      <p:pic>
        <p:nvPicPr>
          <p:cNvPr id="3" name="Picture 2">
            <a:extLst>
              <a:ext uri="{FF2B5EF4-FFF2-40B4-BE49-F238E27FC236}">
                <a16:creationId xmlns:a16="http://schemas.microsoft.com/office/drawing/2014/main" id="{9F435B64-54BB-43EA-843F-2A1E84826930}"/>
              </a:ext>
            </a:extLst>
          </p:cNvPr>
          <p:cNvPicPr>
            <a:picLocks noChangeAspect="1"/>
          </p:cNvPicPr>
          <p:nvPr/>
        </p:nvPicPr>
        <p:blipFill rotWithShape="1">
          <a:blip r:embed="rId5"/>
          <a:srcRect l="25402" t="11198" r="34208" b="13082"/>
          <a:stretch/>
        </p:blipFill>
        <p:spPr>
          <a:xfrm>
            <a:off x="0" y="574625"/>
            <a:ext cx="3125972" cy="38946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 an hour, you will have...</a:t>
            </a:r>
            <a:endParaRPr/>
          </a:p>
        </p:txBody>
      </p:sp>
      <p:sp>
        <p:nvSpPr>
          <p:cNvPr id="75" name="Google Shape;75;p15"/>
          <p:cNvSpPr txBox="1">
            <a:spLocks noGrp="1"/>
          </p:cNvSpPr>
          <p:nvPr>
            <p:ph type="body" idx="1"/>
          </p:nvPr>
        </p:nvSpPr>
        <p:spPr>
          <a:xfrm>
            <a:off x="311700" y="1152475"/>
            <a:ext cx="8520600" cy="1085100"/>
          </a:xfrm>
          <a:prstGeom prst="rect">
            <a:avLst/>
          </a:prstGeom>
        </p:spPr>
        <p:txBody>
          <a:bodyPr spcFirstLastPara="1" wrap="square" lIns="91425" tIns="91425" rIns="91425" bIns="91425" anchor="t" anchorCtr="0">
            <a:noAutofit/>
          </a:bodyPr>
          <a:lstStyle/>
          <a:p>
            <a:pPr marL="457200" lvl="0" indent="-419100" rtl="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An increased understanding of causes of food insecurity and ways of seeing its effect on your school’s culture</a:t>
            </a:r>
            <a:endParaRPr sz="3000">
              <a:solidFill>
                <a:srgbClr val="FFFFFF"/>
              </a:solidFill>
              <a:latin typeface="Oswald"/>
              <a:ea typeface="Oswald"/>
              <a:cs typeface="Oswald"/>
              <a:sym typeface="Oswald"/>
            </a:endParaRPr>
          </a:p>
          <a:p>
            <a:pPr marL="0" lvl="0" indent="0" rtl="0">
              <a:spcBef>
                <a:spcPts val="1600"/>
              </a:spcBef>
              <a:spcAft>
                <a:spcPts val="0"/>
              </a:spcAft>
              <a:buNone/>
            </a:pPr>
            <a:endParaRPr sz="3000">
              <a:solidFill>
                <a:srgbClr val="FFFFFF"/>
              </a:solidFill>
              <a:latin typeface="Oswald"/>
              <a:ea typeface="Oswald"/>
              <a:cs typeface="Oswald"/>
              <a:sym typeface="Oswald"/>
            </a:endParaRPr>
          </a:p>
          <a:p>
            <a:pPr marL="0" lvl="0" indent="0">
              <a:spcBef>
                <a:spcPts val="1600"/>
              </a:spcBef>
              <a:spcAft>
                <a:spcPts val="1600"/>
              </a:spcAft>
              <a:buNone/>
            </a:pPr>
            <a:endParaRPr sz="3000">
              <a:solidFill>
                <a:srgbClr val="FFFFFF"/>
              </a:solidFill>
              <a:latin typeface="Oswald"/>
              <a:ea typeface="Oswald"/>
              <a:cs typeface="Oswald"/>
              <a:sym typeface="Oswald"/>
            </a:endParaRPr>
          </a:p>
        </p:txBody>
      </p:sp>
      <p:sp>
        <p:nvSpPr>
          <p:cNvPr id="76" name="Google Shape;76;p15"/>
          <p:cNvSpPr txBox="1"/>
          <p:nvPr/>
        </p:nvSpPr>
        <p:spPr>
          <a:xfrm>
            <a:off x="311700" y="2205725"/>
            <a:ext cx="8520600" cy="5727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“Look fors” to identify at-risk members of your school community. </a:t>
            </a:r>
            <a:endParaRPr sz="3000">
              <a:solidFill>
                <a:srgbClr val="FFFFFF"/>
              </a:solidFill>
              <a:latin typeface="Oswald"/>
              <a:ea typeface="Oswald"/>
              <a:cs typeface="Oswald"/>
              <a:sym typeface="Oswald"/>
            </a:endParaRPr>
          </a:p>
          <a:p>
            <a:pPr marL="0" lvl="0" indent="0">
              <a:spcBef>
                <a:spcPts val="1600"/>
              </a:spcBef>
              <a:spcAft>
                <a:spcPts val="0"/>
              </a:spcAft>
              <a:buNone/>
            </a:pPr>
            <a:endParaRPr/>
          </a:p>
        </p:txBody>
      </p:sp>
      <p:sp>
        <p:nvSpPr>
          <p:cNvPr id="77" name="Google Shape;77;p15"/>
          <p:cNvSpPr txBox="1"/>
          <p:nvPr/>
        </p:nvSpPr>
        <p:spPr>
          <a:xfrm>
            <a:off x="311700" y="3307875"/>
            <a:ext cx="8207100" cy="6681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A list of possible helpers  </a:t>
            </a:r>
            <a:endParaRPr sz="3000">
              <a:solidFill>
                <a:srgbClr val="FFFFFF"/>
              </a:solidFill>
              <a:latin typeface="Oswald"/>
              <a:ea typeface="Oswald"/>
              <a:cs typeface="Oswald"/>
              <a:sym typeface="Oswald"/>
            </a:endParaRPr>
          </a:p>
        </p:txBody>
      </p:sp>
      <p:sp>
        <p:nvSpPr>
          <p:cNvPr id="78" name="Google Shape;78;p15"/>
          <p:cNvSpPr txBox="1"/>
          <p:nvPr/>
        </p:nvSpPr>
        <p:spPr>
          <a:xfrm>
            <a:off x="311700" y="3923325"/>
            <a:ext cx="8451900" cy="1085100"/>
          </a:xfrm>
          <a:prstGeom prst="rect">
            <a:avLst/>
          </a:prstGeom>
          <a:noFill/>
          <a:ln>
            <a:noFill/>
          </a:ln>
        </p:spPr>
        <p:txBody>
          <a:bodyPr spcFirstLastPara="1" wrap="square" lIns="91425" tIns="91425" rIns="91425" bIns="91425" anchor="t" anchorCtr="0">
            <a:noAutofit/>
          </a:bodyPr>
          <a:lstStyle/>
          <a:p>
            <a:pPr marL="457200" lvl="0" indent="-419100">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Some “next steps” that fit your classroom/building/district needs and culture</a:t>
            </a:r>
            <a:endParaRPr sz="300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10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10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On your own, take a minute to consider this question:</a:t>
            </a:r>
            <a:endParaRPr/>
          </a:p>
        </p:txBody>
      </p:sp>
      <p:sp>
        <p:nvSpPr>
          <p:cNvPr id="84" name="Google Shape;84;p16"/>
          <p:cNvSpPr txBox="1">
            <a:spLocks noGrp="1"/>
          </p:cNvSpPr>
          <p:nvPr>
            <p:ph type="body" idx="1"/>
          </p:nvPr>
        </p:nvSpPr>
        <p:spPr>
          <a:xfrm>
            <a:off x="277375" y="101772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3000">
              <a:solidFill>
                <a:srgbClr val="FFFFFF"/>
              </a:solidFill>
              <a:latin typeface="Oswald"/>
              <a:ea typeface="Oswald"/>
              <a:cs typeface="Oswald"/>
              <a:sym typeface="Oswald"/>
            </a:endParaRPr>
          </a:p>
          <a:p>
            <a:pPr marL="0" lvl="0" indent="0">
              <a:spcBef>
                <a:spcPts val="1600"/>
              </a:spcBef>
              <a:spcAft>
                <a:spcPts val="1600"/>
              </a:spcAft>
              <a:buNone/>
            </a:pPr>
            <a:r>
              <a:rPr lang="en" sz="3000">
                <a:solidFill>
                  <a:srgbClr val="FFFFFF"/>
                </a:solidFill>
                <a:latin typeface="Oswald"/>
                <a:ea typeface="Oswald"/>
                <a:cs typeface="Oswald"/>
                <a:sym typeface="Oswald"/>
              </a:rPr>
              <a:t>What is your experience with having enough to eat?</a:t>
            </a:r>
            <a:endParaRPr sz="3000">
              <a:solidFill>
                <a:srgbClr val="FFFFFF"/>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7"/>
          <p:cNvPicPr preferRelativeResize="0"/>
          <p:nvPr/>
        </p:nvPicPr>
        <p:blipFill rotWithShape="1">
          <a:blip r:embed="rId3">
            <a:alphaModFix/>
          </a:blip>
          <a:srcRect r="7089" b="28724"/>
          <a:stretch/>
        </p:blipFill>
        <p:spPr>
          <a:xfrm>
            <a:off x="800263" y="768575"/>
            <a:ext cx="1339325" cy="1546473"/>
          </a:xfrm>
          <a:prstGeom prst="rect">
            <a:avLst/>
          </a:prstGeom>
          <a:noFill/>
          <a:ln>
            <a:noFill/>
          </a:ln>
        </p:spPr>
      </p:pic>
      <p:pic>
        <p:nvPicPr>
          <p:cNvPr id="90" name="Google Shape;90;p17"/>
          <p:cNvPicPr preferRelativeResize="0"/>
          <p:nvPr/>
        </p:nvPicPr>
        <p:blipFill>
          <a:blip r:embed="rId4">
            <a:alphaModFix/>
          </a:blip>
          <a:stretch>
            <a:fillRect/>
          </a:stretch>
        </p:blipFill>
        <p:spPr>
          <a:xfrm>
            <a:off x="3725300" y="906784"/>
            <a:ext cx="1693399" cy="1270057"/>
          </a:xfrm>
          <a:prstGeom prst="rect">
            <a:avLst/>
          </a:prstGeom>
          <a:noFill/>
          <a:ln>
            <a:noFill/>
          </a:ln>
        </p:spPr>
      </p:pic>
      <p:sp>
        <p:nvSpPr>
          <p:cNvPr id="91" name="Google Shape;91;p17"/>
          <p:cNvSpPr txBox="1"/>
          <p:nvPr/>
        </p:nvSpPr>
        <p:spPr>
          <a:xfrm>
            <a:off x="446175" y="294825"/>
            <a:ext cx="2047500" cy="604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2400">
                <a:solidFill>
                  <a:srgbClr val="FFFFFF"/>
                </a:solidFill>
                <a:latin typeface="Oswald"/>
                <a:ea typeface="Oswald"/>
                <a:cs typeface="Oswald"/>
                <a:sym typeface="Oswald"/>
              </a:rPr>
              <a:t>SUNDAY</a:t>
            </a:r>
            <a:endParaRPr sz="2400">
              <a:solidFill>
                <a:srgbClr val="FFFFFF"/>
              </a:solidFill>
              <a:latin typeface="Oswald"/>
              <a:ea typeface="Oswald"/>
              <a:cs typeface="Oswald"/>
              <a:sym typeface="Oswald"/>
            </a:endParaRPr>
          </a:p>
        </p:txBody>
      </p:sp>
      <p:sp>
        <p:nvSpPr>
          <p:cNvPr id="92" name="Google Shape;92;p17"/>
          <p:cNvSpPr txBox="1"/>
          <p:nvPr/>
        </p:nvSpPr>
        <p:spPr>
          <a:xfrm>
            <a:off x="364275" y="2315050"/>
            <a:ext cx="2211300" cy="6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Oswald"/>
                <a:ea typeface="Oswald"/>
                <a:cs typeface="Oswald"/>
                <a:sym typeface="Oswald"/>
              </a:rPr>
              <a:t>Roasted Chicken</a:t>
            </a:r>
            <a:endParaRPr sz="2400">
              <a:solidFill>
                <a:srgbClr val="FFFFFF"/>
              </a:solidFill>
              <a:latin typeface="Oswald"/>
              <a:ea typeface="Oswald"/>
              <a:cs typeface="Oswald"/>
              <a:sym typeface="Oswald"/>
            </a:endParaRPr>
          </a:p>
        </p:txBody>
      </p:sp>
      <p:sp>
        <p:nvSpPr>
          <p:cNvPr id="93" name="Google Shape;93;p17"/>
          <p:cNvSpPr txBox="1"/>
          <p:nvPr/>
        </p:nvSpPr>
        <p:spPr>
          <a:xfrm>
            <a:off x="3548250" y="294825"/>
            <a:ext cx="2047500" cy="6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Oswald"/>
                <a:ea typeface="Oswald"/>
                <a:cs typeface="Oswald"/>
                <a:sym typeface="Oswald"/>
              </a:rPr>
              <a:t>MONDAY</a:t>
            </a:r>
            <a:endParaRPr sz="2400">
              <a:solidFill>
                <a:srgbClr val="FFFFFF"/>
              </a:solidFill>
              <a:latin typeface="Oswald"/>
              <a:ea typeface="Oswald"/>
              <a:cs typeface="Oswald"/>
              <a:sym typeface="Oswald"/>
            </a:endParaRPr>
          </a:p>
        </p:txBody>
      </p:sp>
      <p:sp>
        <p:nvSpPr>
          <p:cNvPr id="94" name="Google Shape;94;p17"/>
          <p:cNvSpPr txBox="1"/>
          <p:nvPr/>
        </p:nvSpPr>
        <p:spPr>
          <a:xfrm>
            <a:off x="3548250" y="2315050"/>
            <a:ext cx="2047500" cy="6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Oswald"/>
                <a:ea typeface="Oswald"/>
                <a:cs typeface="Oswald"/>
                <a:sym typeface="Oswald"/>
              </a:rPr>
              <a:t>Chicken Salad Sandwiches</a:t>
            </a:r>
            <a:endParaRPr sz="2400">
              <a:solidFill>
                <a:srgbClr val="FFFFFF"/>
              </a:solidFill>
              <a:latin typeface="Oswald"/>
              <a:ea typeface="Oswald"/>
              <a:cs typeface="Oswald"/>
              <a:sym typeface="Oswald"/>
            </a:endParaRPr>
          </a:p>
        </p:txBody>
      </p:sp>
      <p:sp>
        <p:nvSpPr>
          <p:cNvPr id="95" name="Google Shape;95;p17"/>
          <p:cNvSpPr txBox="1"/>
          <p:nvPr/>
        </p:nvSpPr>
        <p:spPr>
          <a:xfrm>
            <a:off x="6650325" y="294825"/>
            <a:ext cx="2047500" cy="6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Oswald"/>
                <a:ea typeface="Oswald"/>
                <a:cs typeface="Oswald"/>
                <a:sym typeface="Oswald"/>
              </a:rPr>
              <a:t>TUESDAY</a:t>
            </a:r>
            <a:endParaRPr sz="2400">
              <a:solidFill>
                <a:srgbClr val="FFFFFF"/>
              </a:solidFill>
              <a:latin typeface="Oswald"/>
              <a:ea typeface="Oswald"/>
              <a:cs typeface="Oswald"/>
              <a:sym typeface="Oswald"/>
            </a:endParaRPr>
          </a:p>
        </p:txBody>
      </p:sp>
      <p:pic>
        <p:nvPicPr>
          <p:cNvPr id="96" name="Google Shape;96;p17"/>
          <p:cNvPicPr preferRelativeResize="0"/>
          <p:nvPr/>
        </p:nvPicPr>
        <p:blipFill>
          <a:blip r:embed="rId5">
            <a:alphaModFix/>
          </a:blip>
          <a:stretch>
            <a:fillRect/>
          </a:stretch>
        </p:blipFill>
        <p:spPr>
          <a:xfrm>
            <a:off x="6650325" y="899625"/>
            <a:ext cx="2113351" cy="1667152"/>
          </a:xfrm>
          <a:prstGeom prst="rect">
            <a:avLst/>
          </a:prstGeom>
          <a:noFill/>
          <a:ln>
            <a:noFill/>
          </a:ln>
        </p:spPr>
      </p:pic>
      <p:sp>
        <p:nvSpPr>
          <p:cNvPr id="97" name="Google Shape;97;p17"/>
          <p:cNvSpPr txBox="1"/>
          <p:nvPr/>
        </p:nvSpPr>
        <p:spPr>
          <a:xfrm>
            <a:off x="6683250" y="2696800"/>
            <a:ext cx="2047500" cy="6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Oswald"/>
                <a:ea typeface="Oswald"/>
                <a:cs typeface="Oswald"/>
                <a:sym typeface="Oswald"/>
              </a:rPr>
              <a:t>Chicken Soup</a:t>
            </a:r>
            <a:endParaRPr sz="2400">
              <a:solidFill>
                <a:srgbClr val="FFFFFF"/>
              </a:solidFill>
              <a:latin typeface="Oswald"/>
              <a:ea typeface="Oswald"/>
              <a:cs typeface="Oswald"/>
              <a:sym typeface="Oswald"/>
            </a:endParaRPr>
          </a:p>
        </p:txBody>
      </p:sp>
      <p:sp>
        <p:nvSpPr>
          <p:cNvPr id="98" name="Google Shape;98;p17"/>
          <p:cNvSpPr txBox="1"/>
          <p:nvPr/>
        </p:nvSpPr>
        <p:spPr>
          <a:xfrm>
            <a:off x="413250" y="2800050"/>
            <a:ext cx="2047500" cy="6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Oswald"/>
                <a:ea typeface="Oswald"/>
                <a:cs typeface="Oswald"/>
                <a:sym typeface="Oswald"/>
              </a:rPr>
              <a:t>WEDNESDAY</a:t>
            </a:r>
            <a:endParaRPr sz="2400">
              <a:solidFill>
                <a:srgbClr val="FFFFFF"/>
              </a:solidFill>
              <a:latin typeface="Oswald"/>
              <a:ea typeface="Oswald"/>
              <a:cs typeface="Oswald"/>
              <a:sym typeface="Oswald"/>
            </a:endParaRPr>
          </a:p>
        </p:txBody>
      </p:sp>
      <p:pic>
        <p:nvPicPr>
          <p:cNvPr id="99" name="Google Shape;99;p17"/>
          <p:cNvPicPr preferRelativeResize="0"/>
          <p:nvPr/>
        </p:nvPicPr>
        <p:blipFill>
          <a:blip r:embed="rId6">
            <a:alphaModFix/>
          </a:blip>
          <a:stretch>
            <a:fillRect/>
          </a:stretch>
        </p:blipFill>
        <p:spPr>
          <a:xfrm>
            <a:off x="517030" y="3301600"/>
            <a:ext cx="1905795" cy="1356925"/>
          </a:xfrm>
          <a:prstGeom prst="rect">
            <a:avLst/>
          </a:prstGeom>
          <a:noFill/>
          <a:ln>
            <a:noFill/>
          </a:ln>
        </p:spPr>
      </p:pic>
      <p:sp>
        <p:nvSpPr>
          <p:cNvPr id="100" name="Google Shape;100;p17"/>
          <p:cNvSpPr txBox="1"/>
          <p:nvPr/>
        </p:nvSpPr>
        <p:spPr>
          <a:xfrm>
            <a:off x="364275" y="4538700"/>
            <a:ext cx="2211300" cy="60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Oswald"/>
                <a:ea typeface="Oswald"/>
                <a:cs typeface="Oswald"/>
                <a:sym typeface="Oswald"/>
              </a:rPr>
              <a:t>Gravy Bread</a:t>
            </a:r>
            <a:endParaRPr sz="2400">
              <a:solidFill>
                <a:srgbClr val="FFFFFF"/>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body" idx="1"/>
          </p:nvPr>
        </p:nvSpPr>
        <p:spPr>
          <a:xfrm>
            <a:off x="311700" y="27868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FFFFF"/>
                </a:solidFill>
                <a:latin typeface="Oswald"/>
                <a:ea typeface="Oswald"/>
                <a:cs typeface="Oswald"/>
                <a:sym typeface="Oswald"/>
              </a:rPr>
              <a:t>Food Insecurity in New Jersey: </a:t>
            </a:r>
            <a:endParaRPr sz="3600">
              <a:solidFill>
                <a:srgbClr val="FFFFFF"/>
              </a:solidFill>
              <a:latin typeface="Oswald"/>
              <a:ea typeface="Oswald"/>
              <a:cs typeface="Oswald"/>
              <a:sym typeface="Oswald"/>
            </a:endParaRPr>
          </a:p>
          <a:p>
            <a:pPr marL="0" lvl="0" indent="0" algn="ctr">
              <a:spcBef>
                <a:spcPts val="1600"/>
              </a:spcBef>
              <a:spcAft>
                <a:spcPts val="1600"/>
              </a:spcAft>
              <a:buNone/>
            </a:pPr>
            <a:r>
              <a:rPr lang="en" sz="3600">
                <a:solidFill>
                  <a:srgbClr val="FFFFFF"/>
                </a:solidFill>
                <a:latin typeface="Oswald"/>
                <a:ea typeface="Oswald"/>
                <a:cs typeface="Oswald"/>
                <a:sym typeface="Oswald"/>
              </a:rPr>
              <a:t>Causes and Contexts</a:t>
            </a:r>
            <a:endParaRPr sz="3600">
              <a:solidFill>
                <a:srgbClr val="FFFFFF"/>
              </a:solidFill>
              <a:latin typeface="Oswald"/>
              <a:ea typeface="Oswald"/>
              <a:cs typeface="Oswald"/>
              <a:sym typeface="Oswald"/>
            </a:endParaRPr>
          </a:p>
        </p:txBody>
      </p:sp>
      <p:pic>
        <p:nvPicPr>
          <p:cNvPr id="106" name="Google Shape;106;p18"/>
          <p:cNvPicPr preferRelativeResize="0"/>
          <p:nvPr/>
        </p:nvPicPr>
        <p:blipFill>
          <a:blip r:embed="rId3">
            <a:alphaModFix/>
          </a:blip>
          <a:stretch>
            <a:fillRect/>
          </a:stretch>
        </p:blipFill>
        <p:spPr>
          <a:xfrm>
            <a:off x="2702962" y="124950"/>
            <a:ext cx="3738065" cy="2482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What exactly are we talking about?</a:t>
            </a:r>
            <a:endParaRPr/>
          </a:p>
        </p:txBody>
      </p:sp>
      <p:sp>
        <p:nvSpPr>
          <p:cNvPr id="112" name="Google Shape;112;p19"/>
          <p:cNvSpPr txBox="1">
            <a:spLocks noGrp="1"/>
          </p:cNvSpPr>
          <p:nvPr>
            <p:ph type="body" idx="1"/>
          </p:nvPr>
        </p:nvSpPr>
        <p:spPr>
          <a:xfrm>
            <a:off x="311700" y="1152475"/>
            <a:ext cx="8655900" cy="1251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3000">
                <a:solidFill>
                  <a:srgbClr val="FFFFFF"/>
                </a:solidFill>
                <a:latin typeface="Oswald"/>
                <a:ea typeface="Oswald"/>
                <a:cs typeface="Oswald"/>
                <a:sym typeface="Oswald"/>
              </a:rPr>
              <a:t>Food </a:t>
            </a:r>
            <a:r>
              <a:rPr lang="en" sz="3000" i="1">
                <a:solidFill>
                  <a:srgbClr val="FFFFFF"/>
                </a:solidFill>
                <a:latin typeface="Oswald"/>
                <a:ea typeface="Oswald"/>
                <a:cs typeface="Oswald"/>
                <a:sym typeface="Oswald"/>
              </a:rPr>
              <a:t>security</a:t>
            </a:r>
            <a:r>
              <a:rPr lang="en" sz="3000">
                <a:solidFill>
                  <a:srgbClr val="FFFFFF"/>
                </a:solidFill>
                <a:latin typeface="Oswald"/>
                <a:ea typeface="Oswald"/>
                <a:cs typeface="Oswald"/>
                <a:sym typeface="Oswald"/>
              </a:rPr>
              <a:t> is defined as: access by </a:t>
            </a:r>
            <a:r>
              <a:rPr lang="en" sz="3000">
                <a:solidFill>
                  <a:srgbClr val="F1C232"/>
                </a:solidFill>
                <a:latin typeface="Oswald"/>
                <a:ea typeface="Oswald"/>
                <a:cs typeface="Oswald"/>
                <a:sym typeface="Oswald"/>
              </a:rPr>
              <a:t>all</a:t>
            </a:r>
            <a:r>
              <a:rPr lang="en" sz="3000">
                <a:solidFill>
                  <a:srgbClr val="FFFFFF"/>
                </a:solidFill>
                <a:latin typeface="Oswald"/>
                <a:ea typeface="Oswald"/>
                <a:cs typeface="Oswald"/>
                <a:sym typeface="Oswald"/>
              </a:rPr>
              <a:t> people at </a:t>
            </a:r>
            <a:r>
              <a:rPr lang="en" sz="3000">
                <a:solidFill>
                  <a:srgbClr val="F1C232"/>
                </a:solidFill>
                <a:latin typeface="Oswald"/>
                <a:ea typeface="Oswald"/>
                <a:cs typeface="Oswald"/>
                <a:sym typeface="Oswald"/>
              </a:rPr>
              <a:t>all </a:t>
            </a:r>
            <a:r>
              <a:rPr lang="en" sz="3000">
                <a:solidFill>
                  <a:srgbClr val="FFFFFF"/>
                </a:solidFill>
                <a:latin typeface="Oswald"/>
                <a:ea typeface="Oswald"/>
                <a:cs typeface="Oswald"/>
                <a:sym typeface="Oswald"/>
              </a:rPr>
              <a:t>times to </a:t>
            </a:r>
            <a:r>
              <a:rPr lang="en" sz="3000">
                <a:solidFill>
                  <a:srgbClr val="F1C232"/>
                </a:solidFill>
                <a:latin typeface="Oswald"/>
                <a:ea typeface="Oswald"/>
                <a:cs typeface="Oswald"/>
                <a:sym typeface="Oswald"/>
              </a:rPr>
              <a:t>enough food</a:t>
            </a:r>
            <a:r>
              <a:rPr lang="en" sz="3000">
                <a:solidFill>
                  <a:srgbClr val="FFFFFF"/>
                </a:solidFill>
                <a:latin typeface="Oswald"/>
                <a:ea typeface="Oswald"/>
                <a:cs typeface="Oswald"/>
                <a:sym typeface="Oswald"/>
              </a:rPr>
              <a:t> for an </a:t>
            </a:r>
            <a:r>
              <a:rPr lang="en" sz="3000">
                <a:solidFill>
                  <a:srgbClr val="F1C232"/>
                </a:solidFill>
                <a:latin typeface="Oswald"/>
                <a:ea typeface="Oswald"/>
                <a:cs typeface="Oswald"/>
                <a:sym typeface="Oswald"/>
              </a:rPr>
              <a:t>active, healthy</a:t>
            </a:r>
            <a:r>
              <a:rPr lang="en" sz="3000">
                <a:solidFill>
                  <a:srgbClr val="FFFFFF"/>
                </a:solidFill>
                <a:latin typeface="Oswald"/>
                <a:ea typeface="Oswald"/>
                <a:cs typeface="Oswald"/>
                <a:sym typeface="Oswald"/>
              </a:rPr>
              <a:t> life. </a:t>
            </a:r>
            <a:r>
              <a:rPr lang="en">
                <a:solidFill>
                  <a:srgbClr val="FFFFFF"/>
                </a:solidFill>
                <a:latin typeface="Oswald"/>
                <a:ea typeface="Oswald"/>
                <a:cs typeface="Oswald"/>
                <a:sym typeface="Oswald"/>
              </a:rPr>
              <a:t>(</a:t>
            </a:r>
            <a:r>
              <a:rPr lang="en" u="sng">
                <a:solidFill>
                  <a:schemeClr val="hlink"/>
                </a:solidFill>
                <a:latin typeface="Oswald"/>
                <a:ea typeface="Oswald"/>
                <a:cs typeface="Oswald"/>
                <a:sym typeface="Oswald"/>
                <a:hlinkClick r:id="rId3"/>
              </a:rPr>
              <a:t>USDA</a:t>
            </a:r>
            <a:r>
              <a:rPr lang="en">
                <a:solidFill>
                  <a:srgbClr val="FFFFFF"/>
                </a:solidFill>
                <a:latin typeface="Oswald"/>
                <a:ea typeface="Oswald"/>
                <a:cs typeface="Oswald"/>
                <a:sym typeface="Oswald"/>
              </a:rPr>
              <a:t>)</a:t>
            </a:r>
            <a:endParaRPr>
              <a:solidFill>
                <a:srgbClr val="FFFFFF"/>
              </a:solidFill>
              <a:latin typeface="Oswald"/>
              <a:ea typeface="Oswald"/>
              <a:cs typeface="Oswald"/>
              <a:sym typeface="Oswald"/>
            </a:endParaRPr>
          </a:p>
        </p:txBody>
      </p:sp>
      <p:sp>
        <p:nvSpPr>
          <p:cNvPr id="113" name="Google Shape;113;p19"/>
          <p:cNvSpPr txBox="1"/>
          <p:nvPr/>
        </p:nvSpPr>
        <p:spPr>
          <a:xfrm>
            <a:off x="4022850" y="3214600"/>
            <a:ext cx="1098300" cy="164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FFFFF"/>
                </a:solidFill>
                <a:latin typeface="Oswald"/>
                <a:ea typeface="Oswald"/>
                <a:cs typeface="Oswald"/>
                <a:sym typeface="Oswald"/>
              </a:rPr>
              <a:t>OR</a:t>
            </a:r>
            <a:endParaRPr sz="3000">
              <a:solidFill>
                <a:srgbClr val="FFFFFF"/>
              </a:solidFill>
              <a:latin typeface="Oswald"/>
              <a:ea typeface="Oswald"/>
              <a:cs typeface="Oswald"/>
              <a:sym typeface="Oswald"/>
            </a:endParaRPr>
          </a:p>
        </p:txBody>
      </p:sp>
      <p:pic>
        <p:nvPicPr>
          <p:cNvPr id="114" name="Google Shape;114;p19"/>
          <p:cNvPicPr preferRelativeResize="0"/>
          <p:nvPr/>
        </p:nvPicPr>
        <p:blipFill>
          <a:blip r:embed="rId4">
            <a:alphaModFix/>
          </a:blip>
          <a:stretch>
            <a:fillRect/>
          </a:stretch>
        </p:blipFill>
        <p:spPr>
          <a:xfrm>
            <a:off x="678048" y="2812850"/>
            <a:ext cx="2532173" cy="1687700"/>
          </a:xfrm>
          <a:prstGeom prst="rect">
            <a:avLst/>
          </a:prstGeom>
          <a:noFill/>
          <a:ln>
            <a:noFill/>
          </a:ln>
        </p:spPr>
      </p:pic>
      <p:pic>
        <p:nvPicPr>
          <p:cNvPr id="115" name="Google Shape;115;p19"/>
          <p:cNvPicPr preferRelativeResize="0"/>
          <p:nvPr/>
        </p:nvPicPr>
        <p:blipFill>
          <a:blip r:embed="rId5">
            <a:alphaModFix/>
          </a:blip>
          <a:stretch>
            <a:fillRect/>
          </a:stretch>
        </p:blipFill>
        <p:spPr>
          <a:xfrm>
            <a:off x="5708502" y="2739175"/>
            <a:ext cx="2242652" cy="19371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10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10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43800" y="424950"/>
            <a:ext cx="3619500" cy="3265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FFFFFF"/>
                </a:solidFill>
              </a:rPr>
              <a:t>Food </a:t>
            </a:r>
            <a:r>
              <a:rPr lang="en" i="1">
                <a:solidFill>
                  <a:srgbClr val="FFFFFF"/>
                </a:solidFill>
              </a:rPr>
              <a:t>insecurity</a:t>
            </a:r>
            <a:r>
              <a:rPr lang="en">
                <a:solidFill>
                  <a:srgbClr val="FFFFFF"/>
                </a:solidFill>
              </a:rPr>
              <a:t> is situational, episodic, and occasioned by “a lack of available financial resources for food at the level of the household.”   </a:t>
            </a:r>
            <a:r>
              <a:rPr lang="en" sz="1800">
                <a:solidFill>
                  <a:srgbClr val="FFFFFF"/>
                </a:solidFill>
              </a:rPr>
              <a:t>(</a:t>
            </a:r>
            <a:r>
              <a:rPr lang="en" sz="1800" u="sng">
                <a:solidFill>
                  <a:schemeClr val="accent5"/>
                </a:solidFill>
                <a:hlinkClick r:id="rId3"/>
              </a:rPr>
              <a:t>Feeding America</a:t>
            </a:r>
            <a:r>
              <a:rPr lang="en" sz="1800">
                <a:solidFill>
                  <a:srgbClr val="FFFFFF"/>
                </a:solidFill>
              </a:rPr>
              <a:t>). </a:t>
            </a:r>
            <a:r>
              <a:rPr lang="en">
                <a:solidFill>
                  <a:srgbClr val="FFFFFF"/>
                </a:solidFill>
              </a:rPr>
              <a:t>Measured in daily, weekly, or monthly increments.</a:t>
            </a:r>
            <a:endParaRPr>
              <a:solidFill>
                <a:srgbClr val="FFFFFF"/>
              </a:solidFill>
            </a:endParaRPr>
          </a:p>
          <a:p>
            <a:pPr marL="0" lvl="0" indent="0">
              <a:spcBef>
                <a:spcPts val="0"/>
              </a:spcBef>
              <a:spcAft>
                <a:spcPts val="0"/>
              </a:spcAft>
              <a:buNone/>
            </a:pPr>
            <a:endParaRPr>
              <a:solidFill>
                <a:srgbClr val="FFFFFF"/>
              </a:solidFill>
            </a:endParaRPr>
          </a:p>
        </p:txBody>
      </p:sp>
      <p:pic>
        <p:nvPicPr>
          <p:cNvPr id="121" name="Google Shape;121;p20"/>
          <p:cNvPicPr preferRelativeResize="0"/>
          <p:nvPr/>
        </p:nvPicPr>
        <p:blipFill>
          <a:blip r:embed="rId4">
            <a:alphaModFix/>
          </a:blip>
          <a:stretch>
            <a:fillRect/>
          </a:stretch>
        </p:blipFill>
        <p:spPr>
          <a:xfrm>
            <a:off x="3971475" y="307912"/>
            <a:ext cx="4969375" cy="4527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More specifically, from the </a:t>
            </a:r>
            <a:r>
              <a:rPr lang="en" u="sng">
                <a:solidFill>
                  <a:schemeClr val="hlink"/>
                </a:solidFill>
                <a:hlinkClick r:id="rId3"/>
              </a:rPr>
              <a:t>USDA</a:t>
            </a:r>
            <a:r>
              <a:rPr lang="en"/>
              <a:t>...</a:t>
            </a:r>
            <a:endParaRPr/>
          </a:p>
        </p:txBody>
      </p:sp>
      <p:sp>
        <p:nvSpPr>
          <p:cNvPr id="127" name="Google Shape;127;p21"/>
          <p:cNvSpPr txBox="1">
            <a:spLocks noGrp="1"/>
          </p:cNvSpPr>
          <p:nvPr>
            <p:ph type="body" idx="1"/>
          </p:nvPr>
        </p:nvSpPr>
        <p:spPr>
          <a:xfrm>
            <a:off x="311700" y="1152475"/>
            <a:ext cx="8520600" cy="1660500"/>
          </a:xfrm>
          <a:prstGeom prst="rect">
            <a:avLst/>
          </a:prstGeom>
        </p:spPr>
        <p:txBody>
          <a:bodyPr spcFirstLastPara="1" wrap="square" lIns="91425" tIns="91425" rIns="91425" bIns="91425" anchor="t" anchorCtr="0">
            <a:noAutofit/>
          </a:bodyPr>
          <a:lstStyle/>
          <a:p>
            <a:pPr marL="457200" marR="152400" lvl="0" indent="-419100" rtl="0">
              <a:lnSpc>
                <a:spcPct val="150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Low food security</a:t>
            </a:r>
            <a:r>
              <a:rPr lang="en" sz="3000" i="1">
                <a:solidFill>
                  <a:srgbClr val="FFFFFF"/>
                </a:solidFill>
                <a:latin typeface="Oswald"/>
                <a:ea typeface="Oswald"/>
                <a:cs typeface="Oswald"/>
                <a:sym typeface="Oswald"/>
              </a:rPr>
              <a:t>:</a:t>
            </a:r>
            <a:r>
              <a:rPr lang="en" sz="3000">
                <a:solidFill>
                  <a:srgbClr val="FFFFFF"/>
                </a:solidFill>
                <a:latin typeface="Oswald"/>
                <a:ea typeface="Oswald"/>
                <a:cs typeface="Oswald"/>
                <a:sym typeface="Oswald"/>
              </a:rPr>
              <a:t> reports of reduced quality, variety, or desirability of diet. </a:t>
            </a:r>
            <a:r>
              <a:rPr lang="en" sz="3000">
                <a:solidFill>
                  <a:srgbClr val="F1C232"/>
                </a:solidFill>
                <a:latin typeface="Oswald"/>
                <a:ea typeface="Oswald"/>
                <a:cs typeface="Oswald"/>
                <a:sym typeface="Oswald"/>
              </a:rPr>
              <a:t>Little or no indication of reduced food intake.</a:t>
            </a:r>
            <a:endParaRPr sz="3000">
              <a:solidFill>
                <a:srgbClr val="F1C232"/>
              </a:solidFill>
              <a:latin typeface="Oswald"/>
              <a:ea typeface="Oswald"/>
              <a:cs typeface="Oswald"/>
              <a:sym typeface="Oswald"/>
            </a:endParaRPr>
          </a:p>
          <a:p>
            <a:pPr marL="0" lvl="0" indent="0">
              <a:spcBef>
                <a:spcPts val="0"/>
              </a:spcBef>
              <a:spcAft>
                <a:spcPts val="1600"/>
              </a:spcAft>
              <a:buNone/>
            </a:pPr>
            <a:endParaRPr sz="3000">
              <a:solidFill>
                <a:srgbClr val="FFFFFF"/>
              </a:solidFill>
              <a:latin typeface="Oswald"/>
              <a:ea typeface="Oswald"/>
              <a:cs typeface="Oswald"/>
              <a:sym typeface="Oswald"/>
            </a:endParaRPr>
          </a:p>
        </p:txBody>
      </p:sp>
      <p:sp>
        <p:nvSpPr>
          <p:cNvPr id="128" name="Google Shape;128;p21"/>
          <p:cNvSpPr txBox="1"/>
          <p:nvPr/>
        </p:nvSpPr>
        <p:spPr>
          <a:xfrm>
            <a:off x="382950" y="3268200"/>
            <a:ext cx="8378100" cy="1875300"/>
          </a:xfrm>
          <a:prstGeom prst="rect">
            <a:avLst/>
          </a:prstGeom>
          <a:noFill/>
          <a:ln>
            <a:noFill/>
          </a:ln>
        </p:spPr>
        <p:txBody>
          <a:bodyPr spcFirstLastPara="1" wrap="square" lIns="91425" tIns="91425" rIns="91425" bIns="91425" anchor="t" anchorCtr="0">
            <a:noAutofit/>
          </a:bodyPr>
          <a:lstStyle/>
          <a:p>
            <a:pPr marL="457200" marR="152400" lvl="0" indent="-419100" rtl="0">
              <a:lnSpc>
                <a:spcPct val="150000"/>
              </a:lnSpc>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Very low food security</a:t>
            </a:r>
            <a:r>
              <a:rPr lang="en" sz="3000" i="1">
                <a:solidFill>
                  <a:srgbClr val="FFFFFF"/>
                </a:solidFill>
                <a:latin typeface="Oswald"/>
                <a:ea typeface="Oswald"/>
                <a:cs typeface="Oswald"/>
                <a:sym typeface="Oswald"/>
              </a:rPr>
              <a:t>:</a:t>
            </a:r>
            <a:r>
              <a:rPr lang="en" sz="3000">
                <a:solidFill>
                  <a:srgbClr val="FFFFFF"/>
                </a:solidFill>
                <a:latin typeface="Oswald"/>
                <a:ea typeface="Oswald"/>
                <a:cs typeface="Oswald"/>
                <a:sym typeface="Oswald"/>
              </a:rPr>
              <a:t> reports of </a:t>
            </a:r>
            <a:r>
              <a:rPr lang="en" sz="3000">
                <a:solidFill>
                  <a:srgbClr val="F1C232"/>
                </a:solidFill>
                <a:latin typeface="Oswald"/>
                <a:ea typeface="Oswald"/>
                <a:cs typeface="Oswald"/>
                <a:sym typeface="Oswald"/>
              </a:rPr>
              <a:t>multiple indications</a:t>
            </a:r>
            <a:r>
              <a:rPr lang="en" sz="3000">
                <a:solidFill>
                  <a:srgbClr val="FFFFFF"/>
                </a:solidFill>
                <a:latin typeface="Oswald"/>
                <a:ea typeface="Oswald"/>
                <a:cs typeface="Oswald"/>
                <a:sym typeface="Oswald"/>
              </a:rPr>
              <a:t> of disrupted eating patterns and reduced food intake.</a:t>
            </a:r>
            <a:endParaRPr sz="3000">
              <a:solidFill>
                <a:srgbClr val="FFFFFF"/>
              </a:solidFill>
              <a:latin typeface="Oswald"/>
              <a:ea typeface="Oswald"/>
              <a:cs typeface="Oswald"/>
              <a:sym typeface="Oswald"/>
            </a:endParaRPr>
          </a:p>
          <a:p>
            <a:pPr marL="0" lvl="0" indent="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2288</Words>
  <Application>Microsoft Office PowerPoint</Application>
  <PresentationFormat>On-screen Show (16:9)</PresentationFormat>
  <Paragraphs>150</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Raleway</vt:lpstr>
      <vt:lpstr>Oswald</vt:lpstr>
      <vt:lpstr>Arial</vt:lpstr>
      <vt:lpstr>Average</vt:lpstr>
      <vt:lpstr>Slate</vt:lpstr>
      <vt:lpstr>On Our Plates: Food Insecurity Across the Economic Spectrum and its Impact on School Culture</vt:lpstr>
      <vt:lpstr>Relevance Guide</vt:lpstr>
      <vt:lpstr>In an hour, you will have...</vt:lpstr>
      <vt:lpstr>On your own, take a minute to consider this question:</vt:lpstr>
      <vt:lpstr>PowerPoint Presentation</vt:lpstr>
      <vt:lpstr>PowerPoint Presentation</vt:lpstr>
      <vt:lpstr>What exactly are we talking about?</vt:lpstr>
      <vt:lpstr>Food insecurity is situational, episodic, and occasioned by “a lack of available financial resources for food at the level of the household.”   (Feeding America). Measured in daily, weekly, or monthly increments. </vt:lpstr>
      <vt:lpstr>More specifically, from the USDA...</vt:lpstr>
      <vt:lpstr>Causes of Food Insecurity</vt:lpstr>
      <vt:lpstr>Other considerations...</vt:lpstr>
      <vt:lpstr>Who Are We Missing in the School Community?</vt:lpstr>
      <vt:lpstr>PowerPoint Presentation</vt:lpstr>
      <vt:lpstr>Think About Your Students and School Community Members...</vt:lpstr>
      <vt:lpstr>Is the community member...</vt:lpstr>
      <vt:lpstr>When It’s Time to Have a Conversation About Food...</vt:lpstr>
      <vt:lpstr>Some One-on-One Conversation Starters...</vt:lpstr>
      <vt:lpstr>PowerPoint Presentation</vt:lpstr>
      <vt:lpstr>“It all starts with seeds.”  -Stephen Ritz</vt:lpstr>
      <vt:lpstr>PowerPoint Presentation</vt:lpstr>
      <vt:lpstr>PowerPoint Presentation</vt:lpstr>
      <vt:lpstr>Some Steps Other Districts Have Taken...</vt:lpstr>
      <vt:lpstr>Some Steps Other Districts Have Taken...</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Our Plates: Food Insecurity Across the Economic Spectrum and its Impact on School Culture</dc:title>
  <dc:creator>Susan Barry</dc:creator>
  <cp:lastModifiedBy>Kimberly Tucker</cp:lastModifiedBy>
  <cp:revision>3</cp:revision>
  <dcterms:modified xsi:type="dcterms:W3CDTF">2018-08-03T15:14:35Z</dcterms:modified>
</cp:coreProperties>
</file>